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5"/>
  </p:notesMasterIdLst>
  <p:sldIdLst>
    <p:sldId id="269" r:id="rId2"/>
    <p:sldId id="258" r:id="rId3"/>
    <p:sldId id="259" r:id="rId4"/>
    <p:sldId id="260" r:id="rId5"/>
    <p:sldId id="270" r:id="rId6"/>
    <p:sldId id="261" r:id="rId7"/>
    <p:sldId id="268" r:id="rId8"/>
    <p:sldId id="267" r:id="rId9"/>
    <p:sldId id="262" r:id="rId10"/>
    <p:sldId id="263" r:id="rId11"/>
    <p:sldId id="264" r:id="rId12"/>
    <p:sldId id="266" r:id="rId13"/>
    <p:sldId id="265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89321-9600-485E-9E6B-E72E0E647C28}" type="datetimeFigureOut">
              <a:rPr lang="es-ES" smtClean="0"/>
              <a:pPr/>
              <a:t>14/05/2010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4ECB8-FDEB-43BE-AFAB-529561E903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4ECB8-FDEB-43BE-AFAB-529561E90340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4ECB8-FDEB-43BE-AFAB-529561E90340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4ECB8-FDEB-43BE-AFAB-529561E90340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4ECB8-FDEB-43BE-AFAB-529561E90340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4ECB8-FDEB-43BE-AFAB-529561E90340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4ECB8-FDEB-43BE-AFAB-529561E90340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4ECB8-FDEB-43BE-AFAB-529561E90340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4ECB8-FDEB-43BE-AFAB-529561E90340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4ECB8-FDEB-43BE-AFAB-529561E90340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4ECB8-FDEB-43BE-AFAB-529561E90340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4ECB8-FDEB-43BE-AFAB-529561E90340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4ECB8-FDEB-43BE-AFAB-529561E90340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4ECB8-FDEB-43BE-AFAB-529561E90340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114E26-0CFC-423A-BDA0-AE1892A8F42B}" type="datetimeFigureOut">
              <a:rPr lang="es-ES" smtClean="0"/>
              <a:pPr/>
              <a:t>14/05/2010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B8D471-9241-4441-8496-6AEF355A07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14E26-0CFC-423A-BDA0-AE1892A8F42B}" type="datetimeFigureOut">
              <a:rPr lang="es-ES" smtClean="0"/>
              <a:pPr/>
              <a:t>14/05/2010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8D471-9241-4441-8496-6AEF355A07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1114E26-0CFC-423A-BDA0-AE1892A8F42B}" type="datetimeFigureOut">
              <a:rPr lang="es-ES" smtClean="0"/>
              <a:pPr/>
              <a:t>14/05/2010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B8D471-9241-4441-8496-6AEF355A07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14E26-0CFC-423A-BDA0-AE1892A8F42B}" type="datetimeFigureOut">
              <a:rPr lang="es-ES" smtClean="0"/>
              <a:pPr/>
              <a:t>14/05/2010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8D471-9241-4441-8496-6AEF355A07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114E26-0CFC-423A-BDA0-AE1892A8F42B}" type="datetimeFigureOut">
              <a:rPr lang="es-ES" smtClean="0"/>
              <a:pPr/>
              <a:t>14/05/2010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AB8D471-9241-4441-8496-6AEF355A07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14E26-0CFC-423A-BDA0-AE1892A8F42B}" type="datetimeFigureOut">
              <a:rPr lang="es-ES" smtClean="0"/>
              <a:pPr/>
              <a:t>14/05/2010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8D471-9241-4441-8496-6AEF355A07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14E26-0CFC-423A-BDA0-AE1892A8F42B}" type="datetimeFigureOut">
              <a:rPr lang="es-ES" smtClean="0"/>
              <a:pPr/>
              <a:t>14/05/2010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8D471-9241-4441-8496-6AEF355A07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14E26-0CFC-423A-BDA0-AE1892A8F42B}" type="datetimeFigureOut">
              <a:rPr lang="es-ES" smtClean="0"/>
              <a:pPr/>
              <a:t>14/05/2010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8D471-9241-4441-8496-6AEF355A07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114E26-0CFC-423A-BDA0-AE1892A8F42B}" type="datetimeFigureOut">
              <a:rPr lang="es-ES" smtClean="0"/>
              <a:pPr/>
              <a:t>14/05/2010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8D471-9241-4441-8496-6AEF355A07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14E26-0CFC-423A-BDA0-AE1892A8F42B}" type="datetimeFigureOut">
              <a:rPr lang="es-ES" smtClean="0"/>
              <a:pPr/>
              <a:t>14/05/2010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8D471-9241-4441-8496-6AEF355A07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14E26-0CFC-423A-BDA0-AE1892A8F42B}" type="datetimeFigureOut">
              <a:rPr lang="es-ES" smtClean="0"/>
              <a:pPr/>
              <a:t>14/05/2010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8D471-9241-4441-8496-6AEF355A079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1114E26-0CFC-423A-BDA0-AE1892A8F42B}" type="datetimeFigureOut">
              <a:rPr lang="es-ES" smtClean="0"/>
              <a:pPr/>
              <a:t>14/05/2010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AB8D471-9241-4441-8496-6AEF355A07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cid:image002.jpg@01CAF1FC.DF7A5770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hyperlink" Target="http://www.exatecdominicana.org/easyportal/images/LOGO_helados_bon.jpg" TargetMode="External"/><Relationship Id="rId10" Type="http://schemas.openxmlformats.org/officeDocument/2006/relationships/image" Target="../media/image14.jpeg"/><Relationship Id="rId4" Type="http://schemas.openxmlformats.org/officeDocument/2006/relationships/image" Target="../media/image9.gif"/><Relationship Id="rId9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038600" y="1000108"/>
            <a:ext cx="5105400" cy="1500198"/>
          </a:xfrm>
        </p:spPr>
        <p:txBody>
          <a:bodyPr/>
          <a:lstStyle/>
          <a:p>
            <a:r>
              <a:rPr lang="es-ES" sz="2800" dirty="0" smtClean="0"/>
              <a:t>Taller de intercambio sistemas de gestión de calidad con equidad de género </a:t>
            </a:r>
            <a:endParaRPr lang="es-ES" sz="28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7554" y="3000372"/>
            <a:ext cx="5114778" cy="1101248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s-MX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s-MX" smtClean="0">
              <a:solidFill>
                <a:schemeClr val="accent2"/>
              </a:solidFill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214678" y="2928934"/>
            <a:ext cx="5286412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b="1" dirty="0" smtClean="0">
                <a:solidFill>
                  <a:schemeClr val="accent5">
                    <a:lumMod val="50000"/>
                  </a:schemeClr>
                </a:solidFill>
              </a:rPr>
              <a:t>Modelo Piloto de Buenas Prácticas en Equidad </a:t>
            </a:r>
            <a:r>
              <a:rPr lang="es-MX" sz="2000" b="1" dirty="0">
                <a:solidFill>
                  <a:schemeClr val="accent5">
                    <a:lumMod val="50000"/>
                  </a:schemeClr>
                </a:solidFill>
              </a:rPr>
              <a:t>de Género </a:t>
            </a:r>
            <a:endParaRPr lang="es-MX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s-MX" sz="2000" b="1" dirty="0" smtClean="0">
                <a:solidFill>
                  <a:schemeClr val="accent5">
                    <a:lumMod val="50000"/>
                  </a:schemeClr>
                </a:solidFill>
              </a:rPr>
              <a:t>“</a:t>
            </a:r>
            <a:r>
              <a:rPr lang="es-MX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Compitiendo con Equidad</a:t>
            </a:r>
            <a:r>
              <a:rPr lang="es-MX" sz="2000" b="1" dirty="0" smtClean="0">
                <a:solidFill>
                  <a:schemeClr val="accent5">
                    <a:lumMod val="50000"/>
                  </a:schemeClr>
                </a:solidFill>
              </a:rPr>
              <a:t>”</a:t>
            </a:r>
            <a:endParaRPr lang="es-MX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5 Imagen" descr="Logo Compitiendo con Equidad 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785794"/>
            <a:ext cx="4183066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9 Imagen" descr="Logo CNC1_trans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4286256"/>
            <a:ext cx="3090862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Bank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4286256"/>
            <a:ext cx="107157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4656095" y="5857892"/>
            <a:ext cx="4487905" cy="6309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sz="1400" b="1" dirty="0" smtClean="0">
                <a:solidFill>
                  <a:schemeClr val="bg1"/>
                </a:solidFill>
              </a:rPr>
              <a:t>Guillermina Ramírez Bisonó</a:t>
            </a:r>
          </a:p>
          <a:p>
            <a:pPr algn="r">
              <a:spcBef>
                <a:spcPct val="50000"/>
              </a:spcBef>
            </a:pPr>
            <a:r>
              <a:rPr lang="es-MX" sz="1400" b="1" dirty="0" smtClean="0">
                <a:solidFill>
                  <a:schemeClr val="bg1"/>
                </a:solidFill>
              </a:rPr>
              <a:t>Cancún México,19 de Mayo 2010</a:t>
            </a:r>
            <a:endParaRPr lang="es-ES" sz="1400" b="1" dirty="0">
              <a:solidFill>
                <a:schemeClr val="bg1"/>
              </a:solidFill>
            </a:endParaRPr>
          </a:p>
        </p:txBody>
      </p:sp>
      <p:pic>
        <p:nvPicPr>
          <p:cNvPr id="11" name="10 Imagen" descr="0181b54bb5142fe018d5c4fab2014cee-bpful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57686" y="5643578"/>
            <a:ext cx="1000132" cy="1000132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11000"/>
              </a:srgbClr>
            </a:outerShdw>
          </a:effectLst>
        </p:spPr>
      </p:pic>
      <p:pic>
        <p:nvPicPr>
          <p:cNvPr id="12" name="11 Imagen" descr="SEM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12838" y="5715016"/>
            <a:ext cx="1044781" cy="928694"/>
          </a:xfrm>
          <a:prstGeom prst="rect">
            <a:avLst/>
          </a:prstGeom>
        </p:spPr>
      </p:pic>
      <p:pic>
        <p:nvPicPr>
          <p:cNvPr id="13" name="12 Imagen" descr="SE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14282" y="5643602"/>
            <a:ext cx="866047" cy="1142984"/>
          </a:xfrm>
          <a:prstGeom prst="rect">
            <a:avLst/>
          </a:prstGeom>
        </p:spPr>
      </p:pic>
      <p:pic>
        <p:nvPicPr>
          <p:cNvPr id="14" name="Picture 1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00166" y="5357826"/>
            <a:ext cx="785818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1143000"/>
          </a:xfrm>
        </p:spPr>
        <p:txBody>
          <a:bodyPr/>
          <a:lstStyle/>
          <a:p>
            <a:r>
              <a:rPr lang="es-ES" dirty="0" smtClean="0"/>
              <a:t>retos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285860"/>
            <a:ext cx="7715304" cy="52864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_tradnl" dirty="0" smtClean="0"/>
              <a:t>Que las empresas e instituciones comprendan que </a:t>
            </a:r>
            <a:r>
              <a:rPr lang="es-ES_tradnl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Compitiendo con Equidad </a:t>
            </a:r>
            <a:r>
              <a:rPr lang="es-ES_tradnl" dirty="0" smtClean="0"/>
              <a:t>no es un programa de mujeres sino que incorpora también a los hombres lo que propicia un ambiente laborable más abierto y eficiente. </a:t>
            </a:r>
          </a:p>
          <a:p>
            <a:pPr algn="just">
              <a:buNone/>
            </a:pPr>
            <a:endParaRPr lang="es-ES_tradnl" dirty="0" smtClean="0"/>
          </a:p>
          <a:p>
            <a:pPr algn="just"/>
            <a:r>
              <a:rPr lang="es-ES_tradnl" dirty="0" smtClean="0"/>
              <a:t>Que entiendan que la legislación sola no alcanza.</a:t>
            </a:r>
          </a:p>
          <a:p>
            <a:pPr algn="just">
              <a:buNone/>
            </a:pPr>
            <a:endParaRPr lang="es-ES_tradnl" dirty="0" smtClean="0"/>
          </a:p>
          <a:p>
            <a:pPr algn="just"/>
            <a:r>
              <a:rPr lang="es-ES_tradnl" dirty="0" smtClean="0"/>
              <a:t>Que reconozcan que </a:t>
            </a:r>
            <a:r>
              <a:rPr lang="es-ES_tradnl" u="sng" dirty="0" smtClean="0"/>
              <a:t>todos y todas</a:t>
            </a:r>
            <a:r>
              <a:rPr lang="es-ES_tradnl" dirty="0" smtClean="0"/>
              <a:t> podemos mejorar nuestra capacidad en materia de equidad y que el no hacerlo podría traducirse en una pérdida de oportunidades. </a:t>
            </a:r>
          </a:p>
          <a:p>
            <a:pPr algn="just"/>
            <a:endParaRPr lang="es-ES_tradnl" dirty="0" smtClean="0"/>
          </a:p>
          <a:p>
            <a:pPr algn="just"/>
            <a:r>
              <a:rPr lang="es-ES_tradnl" dirty="0" smtClean="0"/>
              <a:t>Que comprendan que el modelo no es una carga adicional sino más bien una estrategia que deben asumir como suya ya que les redundará en una mayor eficiencia y productividad y por ende más y mejores niveles de competitividad.</a:t>
            </a:r>
          </a:p>
          <a:p>
            <a:pPr>
              <a:buNone/>
            </a:pPr>
            <a:endParaRPr lang="es-ES_tradnl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3 Imagen" descr="Logo Compitiendo con Equidad 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-1"/>
            <a:ext cx="2500298" cy="8755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1143000"/>
          </a:xfrm>
        </p:spPr>
        <p:txBody>
          <a:bodyPr/>
          <a:lstStyle/>
          <a:p>
            <a:r>
              <a:rPr lang="es-ES" dirty="0" smtClean="0"/>
              <a:t>Apoyo internacional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/>
          <a:lstStyle/>
          <a:p>
            <a:pPr algn="just"/>
            <a:r>
              <a:rPr lang="es-ES" dirty="0" smtClean="0"/>
              <a:t>Cómo hacer para que el proceso de reconocimiento pase de ser un proyecto a un programa regular del sector público?</a:t>
            </a:r>
          </a:p>
          <a:p>
            <a:pPr algn="just"/>
            <a:r>
              <a:rPr lang="es-ES" dirty="0" smtClean="0"/>
              <a:t>Movilización de recursos financieros para ampliar el programa.</a:t>
            </a:r>
          </a:p>
          <a:p>
            <a:pPr algn="just"/>
            <a:r>
              <a:rPr lang="es-ES" dirty="0" smtClean="0"/>
              <a:t>Cómo motivar a las instituciones públicas a que también adopten el modelo.</a:t>
            </a:r>
          </a:p>
          <a:p>
            <a:pPr algn="just"/>
            <a:r>
              <a:rPr lang="es-ES" dirty="0" smtClean="0"/>
              <a:t>Lecciones aprendidas.</a:t>
            </a:r>
          </a:p>
          <a:p>
            <a:pPr algn="just"/>
            <a:r>
              <a:rPr lang="es-ES" dirty="0" smtClean="0"/>
              <a:t>Procesos e instrumentos utilizados en otras versiones del modelo.</a:t>
            </a:r>
          </a:p>
          <a:p>
            <a:pPr algn="just"/>
            <a:r>
              <a:rPr lang="es-ES" dirty="0" smtClean="0"/>
              <a:t>Retos y cómo han sido vencidos.</a:t>
            </a:r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/>
            <a:endParaRPr lang="es-ES" dirty="0"/>
          </a:p>
        </p:txBody>
      </p:sp>
      <p:pic>
        <p:nvPicPr>
          <p:cNvPr id="4" name="3 Imagen" descr="Logo Compitiendo con Equidad 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-1"/>
            <a:ext cx="2500298" cy="8755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1857364"/>
            <a:ext cx="7239000" cy="1143000"/>
          </a:xfrm>
        </p:spPr>
        <p:txBody>
          <a:bodyPr/>
          <a:lstStyle/>
          <a:p>
            <a:pPr algn="ctr"/>
            <a:r>
              <a:rPr lang="es-ES" dirty="0" smtClean="0"/>
              <a:t>Muchas gracias!!</a:t>
            </a:r>
            <a:endParaRPr lang="es-ES" dirty="0"/>
          </a:p>
        </p:txBody>
      </p:sp>
      <p:pic>
        <p:nvPicPr>
          <p:cNvPr id="3" name="2 Imagen" descr="Logo Compitiendo con Equidad 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4" y="3714752"/>
            <a:ext cx="3724294" cy="13042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038600" y="1000108"/>
            <a:ext cx="5105400" cy="1500198"/>
          </a:xfrm>
        </p:spPr>
        <p:txBody>
          <a:bodyPr/>
          <a:lstStyle/>
          <a:p>
            <a:r>
              <a:rPr lang="es-ES" sz="2800" dirty="0" smtClean="0"/>
              <a:t>Taller de intercambio sistemas de gestión de calidad con equidad de género </a:t>
            </a:r>
            <a:endParaRPr lang="es-ES" sz="28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7554" y="3000372"/>
            <a:ext cx="5114778" cy="1101248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s-MX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s-MX" smtClean="0">
              <a:solidFill>
                <a:schemeClr val="accent2"/>
              </a:solidFill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214678" y="2928934"/>
            <a:ext cx="5286412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b="1" dirty="0" smtClean="0">
                <a:solidFill>
                  <a:schemeClr val="accent5">
                    <a:lumMod val="50000"/>
                  </a:schemeClr>
                </a:solidFill>
              </a:rPr>
              <a:t>Modelo Piloto de Buenas Prácticas en Equidad </a:t>
            </a:r>
            <a:r>
              <a:rPr lang="es-MX" sz="2000" b="1" dirty="0">
                <a:solidFill>
                  <a:schemeClr val="accent5">
                    <a:lumMod val="50000"/>
                  </a:schemeClr>
                </a:solidFill>
              </a:rPr>
              <a:t>de Género </a:t>
            </a:r>
            <a:endParaRPr lang="es-MX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s-MX" sz="2000" b="1" dirty="0" smtClean="0">
                <a:solidFill>
                  <a:schemeClr val="accent5">
                    <a:lumMod val="50000"/>
                  </a:schemeClr>
                </a:solidFill>
              </a:rPr>
              <a:t>“</a:t>
            </a:r>
            <a:r>
              <a:rPr lang="es-MX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Compitiendo con Equidad</a:t>
            </a:r>
            <a:r>
              <a:rPr lang="es-MX" sz="2000" b="1" dirty="0" smtClean="0">
                <a:solidFill>
                  <a:schemeClr val="accent5">
                    <a:lumMod val="50000"/>
                  </a:schemeClr>
                </a:solidFill>
              </a:rPr>
              <a:t>”</a:t>
            </a:r>
            <a:endParaRPr lang="es-MX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5 Imagen" descr="Logo Compitiendo con Equidad 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785794"/>
            <a:ext cx="4183066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9 Imagen" descr="Logo CNC1_trans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4429132"/>
            <a:ext cx="3090862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Bank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4429132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643306" y="5996226"/>
            <a:ext cx="4487905" cy="784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 dirty="0" smtClean="0">
                <a:solidFill>
                  <a:schemeClr val="bg1"/>
                </a:solidFill>
              </a:rPr>
              <a:t>Guillermina Ramírez Bisonó</a:t>
            </a:r>
          </a:p>
          <a:p>
            <a:pPr algn="ctr">
              <a:spcBef>
                <a:spcPct val="50000"/>
              </a:spcBef>
            </a:pPr>
            <a:r>
              <a:rPr lang="es-MX" b="1" dirty="0" smtClean="0">
                <a:solidFill>
                  <a:schemeClr val="bg1"/>
                </a:solidFill>
              </a:rPr>
              <a:t>Cancún México,19 de Mayo 2010</a:t>
            </a:r>
            <a:endParaRPr lang="es-E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Consejo Nacional de Competitividad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El CNC es un organismo de la República Dominicana en el que participan los sectores público y privado (tiene esencia mixta, aunque es una entidad del Gobierno Dominicano), creado el 3 de noviembre de 2001.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b="1" dirty="0" smtClean="0"/>
              <a:t>Objetivo: </a:t>
            </a:r>
            <a:r>
              <a:rPr lang="es-ES" dirty="0" smtClean="0"/>
              <a:t>liderar el proceso de competitividad sistémica de la República Dominicana, impulsando la creación de condiciones favorables al desarrollo empresarial e institucional y promoviendo el mejoramiento continuo de todos los actores involucrados.</a:t>
            </a:r>
          </a:p>
          <a:p>
            <a:pPr algn="just"/>
            <a:endParaRPr lang="es-ES" dirty="0" smtClean="0"/>
          </a:p>
          <a:p>
            <a:pPr algn="just"/>
            <a:endParaRPr lang="es-ES" dirty="0"/>
          </a:p>
        </p:txBody>
      </p:sp>
      <p:pic>
        <p:nvPicPr>
          <p:cNvPr id="4" name="3 Imagen" descr="Logo Compitiendo con Equidad 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-1"/>
            <a:ext cx="2500298" cy="8755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Situación de la mujer en República dominicana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Índice de Equidad de Género del WEF(2009):</a:t>
            </a:r>
          </a:p>
          <a:p>
            <a:pPr lvl="1"/>
            <a:r>
              <a:rPr lang="es-ES" dirty="0" smtClean="0"/>
              <a:t>Lugar 67 de 134 países</a:t>
            </a:r>
          </a:p>
          <a:p>
            <a:r>
              <a:rPr lang="es-ES" dirty="0" smtClean="0"/>
              <a:t>Tasa de Ocupación (ENFT, 2008) :</a:t>
            </a:r>
          </a:p>
          <a:p>
            <a:pPr lvl="1"/>
            <a:r>
              <a:rPr lang="es-ES" dirty="0" smtClean="0"/>
              <a:t>Femenina: 34%</a:t>
            </a:r>
          </a:p>
          <a:p>
            <a:pPr lvl="1"/>
            <a:r>
              <a:rPr lang="es-ES" dirty="0" smtClean="0"/>
              <a:t>Masculina: 62%</a:t>
            </a:r>
          </a:p>
          <a:p>
            <a:r>
              <a:rPr lang="es-ES" dirty="0" smtClean="0"/>
              <a:t>Participación femenina en el mercado laboral (BM, 2007):</a:t>
            </a:r>
          </a:p>
          <a:p>
            <a:pPr lvl="1"/>
            <a:r>
              <a:rPr lang="es-ES" dirty="0" smtClean="0"/>
              <a:t>República Dominicana: 45%</a:t>
            </a:r>
          </a:p>
          <a:p>
            <a:pPr lvl="1"/>
            <a:r>
              <a:rPr lang="es-ES" dirty="0" smtClean="0"/>
              <a:t>Promedio Regional: 56%</a:t>
            </a:r>
          </a:p>
          <a:p>
            <a:r>
              <a:rPr lang="es-ES" dirty="0" smtClean="0"/>
              <a:t>Ingreso promedio anual (INDH, 2005):</a:t>
            </a:r>
          </a:p>
          <a:p>
            <a:pPr lvl="1"/>
            <a:r>
              <a:rPr lang="es-ES" dirty="0" smtClean="0"/>
              <a:t>Hombres: $ 9,694</a:t>
            </a:r>
          </a:p>
          <a:p>
            <a:pPr lvl="1"/>
            <a:r>
              <a:rPr lang="es-ES" dirty="0" smtClean="0"/>
              <a:t>Mujeres: $ 3,491</a:t>
            </a:r>
          </a:p>
        </p:txBody>
      </p:sp>
      <p:pic>
        <p:nvPicPr>
          <p:cNvPr id="4" name="3 Imagen" descr="Logo Compitiendo con Equidad 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-1"/>
            <a:ext cx="2500298" cy="8755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1143000"/>
          </a:xfrm>
        </p:spPr>
        <p:txBody>
          <a:bodyPr/>
          <a:lstStyle/>
          <a:p>
            <a:r>
              <a:rPr lang="es-ES" dirty="0" smtClean="0"/>
              <a:t>antecedentes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9416"/>
            <a:ext cx="6972320" cy="4846320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El Consejo Nacional de Competitividad, con el sustento financiero del Banco Mundial,</a:t>
            </a:r>
            <a:r>
              <a:rPr lang="es-ES" sz="2000" dirty="0" smtClean="0"/>
              <a:t> a través de su Unidad de Pobreza y Género para América Latina</a:t>
            </a:r>
            <a:r>
              <a:rPr lang="es-MX" sz="2000" dirty="0" smtClean="0"/>
              <a:t>, ha diseñado e iniciado los trabajos para el desarrollo e implementación del </a:t>
            </a:r>
            <a:r>
              <a:rPr lang="es-ES" sz="2000" dirty="0" smtClean="0"/>
              <a:t>Modelo de Certificación de Empresas dominicanas en Equidad de Género para la Competitividad </a:t>
            </a:r>
            <a:r>
              <a:rPr lang="es-MX" sz="2000" dirty="0" smtClean="0"/>
              <a:t>“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Compitiendo con Equidad</a:t>
            </a:r>
            <a:r>
              <a:rPr lang="es-MX" sz="2000" dirty="0" smtClean="0"/>
              <a:t>”, con el fin de crear un modelo innovador que promueva la equidad de género dentro de las empresas participantes en el proyecto.</a:t>
            </a:r>
          </a:p>
          <a:p>
            <a:pPr algn="just"/>
            <a:endParaRPr lang="es-ES" sz="2000" dirty="0" smtClean="0"/>
          </a:p>
        </p:txBody>
      </p:sp>
      <p:pic>
        <p:nvPicPr>
          <p:cNvPr id="4" name="3 Imagen" descr="Logo Compitiendo con Equidad 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-1"/>
            <a:ext cx="2500298" cy="8755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9 Imagen" descr="Logo CNC1_trans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4857760"/>
            <a:ext cx="3090862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Bank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4857760"/>
            <a:ext cx="12858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Socios estratégicos </a:t>
            </a:r>
            <a:br>
              <a:rPr lang="es-ES" dirty="0" smtClean="0"/>
            </a:br>
            <a:r>
              <a:rPr lang="es-ES" dirty="0" smtClean="0"/>
              <a:t>y roles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285860"/>
            <a:ext cx="7786742" cy="5357850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Ministerio de la Mujer:</a:t>
            </a:r>
          </a:p>
          <a:p>
            <a:pPr lvl="1"/>
            <a:r>
              <a:rPr lang="es-ES" dirty="0" smtClean="0"/>
              <a:t>Acompañamiento</a:t>
            </a:r>
          </a:p>
          <a:p>
            <a:pPr lvl="1"/>
            <a:r>
              <a:rPr lang="es-ES" dirty="0" smtClean="0"/>
              <a:t>Comité Consultivo</a:t>
            </a:r>
          </a:p>
          <a:p>
            <a:pPr lvl="1"/>
            <a:r>
              <a:rPr lang="es-ES" dirty="0" smtClean="0"/>
              <a:t>Capacitación</a:t>
            </a:r>
          </a:p>
          <a:p>
            <a:r>
              <a:rPr lang="es-ES" dirty="0" smtClean="0"/>
              <a:t>Ministerio de Trabajo:</a:t>
            </a:r>
          </a:p>
          <a:p>
            <a:pPr lvl="1"/>
            <a:r>
              <a:rPr lang="es-ES" dirty="0" smtClean="0"/>
              <a:t>Comité Consultivo</a:t>
            </a:r>
          </a:p>
          <a:p>
            <a:pPr lvl="1"/>
            <a:r>
              <a:rPr lang="es-ES" dirty="0" smtClean="0"/>
              <a:t>Verificación situación empresas</a:t>
            </a:r>
          </a:p>
          <a:p>
            <a:pPr lvl="1"/>
            <a:r>
              <a:rPr lang="es-ES" dirty="0" smtClean="0"/>
              <a:t>Evaluación final</a:t>
            </a:r>
          </a:p>
          <a:p>
            <a:r>
              <a:rPr lang="es-ES" dirty="0" smtClean="0"/>
              <a:t>Programa de las Naciones Unidas para el Desarrollo en República Dominicana (PNUD):</a:t>
            </a:r>
          </a:p>
          <a:p>
            <a:pPr lvl="1"/>
            <a:r>
              <a:rPr lang="es-ES" dirty="0" smtClean="0"/>
              <a:t>Acompañamiento</a:t>
            </a:r>
          </a:p>
          <a:p>
            <a:pPr lvl="1"/>
            <a:r>
              <a:rPr lang="es-ES" dirty="0" smtClean="0"/>
              <a:t>Comité Consultivo</a:t>
            </a:r>
          </a:p>
          <a:p>
            <a:pPr lvl="1"/>
            <a:r>
              <a:rPr lang="es-ES" dirty="0" smtClean="0"/>
              <a:t>Intercambio de experiencias</a:t>
            </a:r>
          </a:p>
          <a:p>
            <a:r>
              <a:rPr lang="es-ES" dirty="0" smtClean="0"/>
              <a:t>Instituto Internacional de Investigaciones y Capacitación de las Naciones Unidas para la Promoción de la Mujer (INSTRAW): </a:t>
            </a:r>
          </a:p>
          <a:p>
            <a:pPr lvl="1"/>
            <a:r>
              <a:rPr lang="es-ES" dirty="0" smtClean="0"/>
              <a:t>Sensibilización</a:t>
            </a:r>
          </a:p>
          <a:p>
            <a:pPr lvl="1"/>
            <a:r>
              <a:rPr lang="es-ES" dirty="0" smtClean="0"/>
              <a:t>Adecuación de materiales</a:t>
            </a:r>
          </a:p>
          <a:p>
            <a:endParaRPr lang="es-ES" dirty="0"/>
          </a:p>
        </p:txBody>
      </p:sp>
      <p:pic>
        <p:nvPicPr>
          <p:cNvPr id="4" name="3 Imagen" descr="Logo Compitiendo con Equidad 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-1"/>
            <a:ext cx="2500298" cy="8755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6 Imagen" descr="S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86380" y="2357430"/>
            <a:ext cx="867386" cy="1214446"/>
          </a:xfrm>
          <a:prstGeom prst="rect">
            <a:avLst/>
          </a:prstGeom>
        </p:spPr>
      </p:pic>
      <p:pic>
        <p:nvPicPr>
          <p:cNvPr id="8" name="7 Imagen" descr="SE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868" y="1214422"/>
            <a:ext cx="1285884" cy="1143008"/>
          </a:xfrm>
          <a:prstGeom prst="rect">
            <a:avLst/>
          </a:prstGeom>
        </p:spPr>
      </p:pic>
      <p:pic>
        <p:nvPicPr>
          <p:cNvPr id="9" name="8 Imagen" descr="0181b54bb5142fe018d5c4fab2014cee-bpful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0" y="5572140"/>
            <a:ext cx="1142984" cy="1142984"/>
          </a:xfrm>
          <a:prstGeom prst="rect">
            <a:avLst/>
          </a:prstGeom>
        </p:spPr>
      </p:pic>
      <p:pic>
        <p:nvPicPr>
          <p:cNvPr id="10" name="Picture 1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768" y="3500438"/>
            <a:ext cx="714380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1143000"/>
          </a:xfrm>
        </p:spPr>
        <p:txBody>
          <a:bodyPr/>
          <a:lstStyle/>
          <a:p>
            <a:r>
              <a:rPr lang="es-ES" dirty="0" smtClean="0"/>
              <a:t>El modelo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45248"/>
            <a:ext cx="7286676" cy="531275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ES_tradnl" b="1" dirty="0" smtClean="0">
                <a:solidFill>
                  <a:schemeClr val="accent5">
                    <a:lumMod val="50000"/>
                  </a:schemeClr>
                </a:solidFill>
              </a:rPr>
              <a:t>Diseño</a:t>
            </a:r>
            <a:r>
              <a:rPr lang="es-ES_tradnl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ES_tradnl" b="1" dirty="0" smtClean="0">
                <a:solidFill>
                  <a:schemeClr val="accent5">
                    <a:lumMod val="50000"/>
                  </a:schemeClr>
                </a:solidFill>
              </a:rPr>
              <a:t>y prueba del modelo: </a:t>
            </a:r>
            <a:r>
              <a:rPr lang="es-ES_tradnl" b="1" dirty="0" smtClean="0"/>
              <a:t>Identificación de buenas prácticas y levantamiento de estudios existentes.</a:t>
            </a:r>
          </a:p>
          <a:p>
            <a:pPr algn="just">
              <a:lnSpc>
                <a:spcPct val="120000"/>
              </a:lnSpc>
              <a:spcBef>
                <a:spcPct val="10000"/>
              </a:spcBef>
            </a:pPr>
            <a:endParaRPr lang="es-ES_tradnl" dirty="0" smtClean="0">
              <a:solidFill>
                <a:schemeClr val="hlink"/>
              </a:solidFill>
            </a:endParaRPr>
          </a:p>
          <a:p>
            <a:pPr algn="just">
              <a:lnSpc>
                <a:spcPct val="120000"/>
              </a:lnSpc>
              <a:spcBef>
                <a:spcPct val="10000"/>
              </a:spcBef>
            </a:pPr>
            <a:r>
              <a:rPr lang="es-ES_tradnl" b="1" dirty="0" smtClean="0">
                <a:solidFill>
                  <a:schemeClr val="accent5">
                    <a:lumMod val="50000"/>
                  </a:schemeClr>
                </a:solidFill>
              </a:rPr>
              <a:t>Validación</a:t>
            </a:r>
            <a:r>
              <a:rPr lang="es-ES_tradnl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es-ES_tradnl" b="1" dirty="0" smtClean="0"/>
              <a:t>Consulta con actores clave en el sector privado, organizaciones laborales, la academia, medios de comunicación y el medio político. </a:t>
            </a:r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Conformación del Comité Consultivo</a:t>
            </a:r>
            <a:r>
              <a:rPr lang="es-ES_tradnl" b="1" dirty="0" smtClean="0"/>
              <a:t>.</a:t>
            </a:r>
          </a:p>
          <a:p>
            <a:pPr algn="just">
              <a:lnSpc>
                <a:spcPct val="120000"/>
              </a:lnSpc>
              <a:spcBef>
                <a:spcPct val="10000"/>
              </a:spcBef>
            </a:pPr>
            <a:endParaRPr lang="es-ES_tradnl" b="1" dirty="0" smtClean="0">
              <a:solidFill>
                <a:schemeClr val="hlink"/>
              </a:solidFill>
            </a:endParaRPr>
          </a:p>
          <a:p>
            <a:pPr algn="just">
              <a:lnSpc>
                <a:spcPct val="120000"/>
              </a:lnSpc>
              <a:spcBef>
                <a:spcPct val="10000"/>
              </a:spcBef>
            </a:pPr>
            <a:r>
              <a:rPr lang="es-ES_tradnl" b="1" dirty="0" smtClean="0">
                <a:solidFill>
                  <a:schemeClr val="accent5">
                    <a:lumMod val="50000"/>
                  </a:schemeClr>
                </a:solidFill>
              </a:rPr>
              <a:t>Opción Voluntaria</a:t>
            </a:r>
            <a:r>
              <a:rPr lang="es-ES_tradnl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es-ES_tradnl" b="1" dirty="0" smtClean="0"/>
              <a:t>Convocatoria pública para diagnóstico voluntario e incentivos para la adopción del modelo. </a:t>
            </a:r>
          </a:p>
          <a:p>
            <a:pPr algn="just">
              <a:lnSpc>
                <a:spcPct val="80000"/>
              </a:lnSpc>
              <a:spcBef>
                <a:spcPct val="10000"/>
              </a:spcBef>
            </a:pPr>
            <a:endParaRPr lang="es-ES_tradnl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ct val="80000"/>
              </a:lnSpc>
              <a:spcBef>
                <a:spcPct val="10000"/>
              </a:spcBef>
            </a:pPr>
            <a:r>
              <a:rPr lang="es-ES_tradnl" b="1" dirty="0" smtClean="0">
                <a:solidFill>
                  <a:schemeClr val="accent5">
                    <a:lumMod val="50000"/>
                  </a:schemeClr>
                </a:solidFill>
              </a:rPr>
              <a:t>Herramientas</a:t>
            </a:r>
            <a:r>
              <a:rPr lang="es-ES_tradnl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</a:p>
          <a:p>
            <a:pPr algn="just">
              <a:lnSpc>
                <a:spcPct val="80000"/>
              </a:lnSpc>
              <a:spcBef>
                <a:spcPct val="10000"/>
              </a:spcBef>
            </a:pPr>
            <a:endParaRPr lang="es-ES_tradnl" dirty="0" smtClean="0"/>
          </a:p>
          <a:p>
            <a:pPr lvl="1" algn="just">
              <a:lnSpc>
                <a:spcPct val="120000"/>
              </a:lnSpc>
            </a:pPr>
            <a:r>
              <a:rPr lang="es-ES_tradnl" sz="2600" b="1" dirty="0" smtClean="0">
                <a:solidFill>
                  <a:schemeClr val="tx1"/>
                </a:solidFill>
              </a:rPr>
              <a:t>Diseño y elaboración del Manual Operativo del modelo.</a:t>
            </a:r>
          </a:p>
          <a:p>
            <a:pPr lvl="1" algn="just">
              <a:lnSpc>
                <a:spcPct val="120000"/>
              </a:lnSpc>
            </a:pPr>
            <a:r>
              <a:rPr lang="es-ES_tradnl" sz="2600" b="1" dirty="0" smtClean="0">
                <a:solidFill>
                  <a:schemeClr val="tx1"/>
                </a:solidFill>
              </a:rPr>
              <a:t>Selección de organismo para ofrecer capacitación  </a:t>
            </a:r>
          </a:p>
          <a:p>
            <a:pPr lvl="1" algn="just">
              <a:lnSpc>
                <a:spcPct val="120000"/>
              </a:lnSpc>
            </a:pPr>
            <a:r>
              <a:rPr lang="es-ES_tradnl" sz="2600" b="1" dirty="0" smtClean="0">
                <a:solidFill>
                  <a:schemeClr val="tx1"/>
                </a:solidFill>
              </a:rPr>
              <a:t>Materiales de capacitación  </a:t>
            </a:r>
          </a:p>
          <a:p>
            <a:pPr lvl="1" algn="just">
              <a:lnSpc>
                <a:spcPct val="120000"/>
              </a:lnSpc>
            </a:pPr>
            <a:r>
              <a:rPr lang="es-ES_tradnl" sz="2600" b="1" dirty="0" smtClean="0">
                <a:solidFill>
                  <a:schemeClr val="tx1"/>
                </a:solidFill>
              </a:rPr>
              <a:t>Preparación de cuestionarios para el diagnóstico </a:t>
            </a:r>
          </a:p>
          <a:p>
            <a:pPr lvl="1" algn="just">
              <a:lnSpc>
                <a:spcPct val="120000"/>
              </a:lnSpc>
            </a:pPr>
            <a:endParaRPr lang="es-ES_tradnl" sz="2600" b="1" dirty="0" smtClean="0">
              <a:solidFill>
                <a:schemeClr val="tx1"/>
              </a:solidFill>
            </a:endParaRPr>
          </a:p>
          <a:p>
            <a:pPr algn="just"/>
            <a:endParaRPr lang="es-ES" dirty="0"/>
          </a:p>
        </p:txBody>
      </p:sp>
      <p:pic>
        <p:nvPicPr>
          <p:cNvPr id="4" name="3 Imagen" descr="Logo Compitiendo con Equidad 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-1"/>
            <a:ext cx="2500298" cy="8755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r>
              <a:rPr lang="es-ES" dirty="0" smtClean="0"/>
              <a:t>Alcance del modelo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 fontScale="92500"/>
          </a:bodyPr>
          <a:lstStyle/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s-ES_tradnl" b="1" dirty="0" smtClean="0"/>
          </a:p>
          <a:p>
            <a:pPr lvl="1" algn="just">
              <a:lnSpc>
                <a:spcPct val="110000"/>
              </a:lnSpc>
            </a:pPr>
            <a:r>
              <a:rPr lang="es-ES_tradnl" sz="2200" b="1" dirty="0" smtClean="0">
                <a:solidFill>
                  <a:schemeClr val="accent5">
                    <a:lumMod val="50000"/>
                  </a:schemeClr>
                </a:solidFill>
              </a:rPr>
              <a:t>Flujo de talento humano en las empresas</a:t>
            </a:r>
            <a:endParaRPr lang="es-ES_tradnl" sz="2200" b="1" dirty="0" smtClean="0">
              <a:solidFill>
                <a:schemeClr val="tx1"/>
              </a:solidFill>
            </a:endParaRPr>
          </a:p>
          <a:p>
            <a:pPr lvl="1" algn="just">
              <a:lnSpc>
                <a:spcPct val="110000"/>
              </a:lnSpc>
            </a:pPr>
            <a:r>
              <a:rPr lang="es-ES_tradnl" sz="2200" b="1" dirty="0" smtClean="0">
                <a:solidFill>
                  <a:schemeClr val="accent5">
                    <a:lumMod val="50000"/>
                  </a:schemeClr>
                </a:solidFill>
              </a:rPr>
              <a:t>Conciliación familia-trabajo</a:t>
            </a:r>
          </a:p>
          <a:p>
            <a:pPr lvl="1" algn="just">
              <a:lnSpc>
                <a:spcPct val="110000"/>
              </a:lnSpc>
            </a:pPr>
            <a:r>
              <a:rPr lang="es-ES_tradnl" sz="2200" b="1" dirty="0" smtClean="0">
                <a:solidFill>
                  <a:schemeClr val="accent5">
                    <a:lumMod val="50000"/>
                  </a:schemeClr>
                </a:solidFill>
              </a:rPr>
              <a:t>Cultura organizacional</a:t>
            </a:r>
          </a:p>
          <a:p>
            <a:pPr lvl="1" algn="just">
              <a:lnSpc>
                <a:spcPct val="110000"/>
              </a:lnSpc>
            </a:pPr>
            <a:r>
              <a:rPr lang="es-ES_tradnl" sz="2200" b="1" dirty="0" smtClean="0">
                <a:solidFill>
                  <a:schemeClr val="accent5">
                    <a:lumMod val="50000"/>
                  </a:schemeClr>
                </a:solidFill>
              </a:rPr>
              <a:t>Sensibilización en equidad de género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s-ES_tradnl" b="1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s-ES_tradnl" dirty="0" smtClean="0"/>
          </a:p>
          <a:p>
            <a:pPr lvl="1" algn="just">
              <a:lnSpc>
                <a:spcPct val="110000"/>
              </a:lnSpc>
            </a:pPr>
            <a:r>
              <a:rPr lang="es-ES_tradnl" sz="2200" b="1" dirty="0" smtClean="0">
                <a:solidFill>
                  <a:schemeClr val="accent5">
                    <a:lumMod val="50000"/>
                  </a:schemeClr>
                </a:solidFill>
              </a:rPr>
              <a:t>Capacitación en el Modelo</a:t>
            </a:r>
          </a:p>
          <a:p>
            <a:pPr lvl="1" algn="just">
              <a:lnSpc>
                <a:spcPct val="110000"/>
              </a:lnSpc>
            </a:pPr>
            <a:r>
              <a:rPr lang="es-ES_tradnl" sz="2200" b="1" dirty="0" smtClean="0">
                <a:solidFill>
                  <a:schemeClr val="accent5">
                    <a:lumMod val="50000"/>
                  </a:schemeClr>
                </a:solidFill>
              </a:rPr>
              <a:t>Establecimiento del Comité de Equidad de Género</a:t>
            </a:r>
          </a:p>
          <a:p>
            <a:pPr lvl="1" algn="just">
              <a:lnSpc>
                <a:spcPct val="110000"/>
              </a:lnSpc>
            </a:pPr>
            <a:r>
              <a:rPr lang="es-ES_tradnl" sz="2200" b="1" dirty="0" smtClean="0">
                <a:solidFill>
                  <a:schemeClr val="accent5">
                    <a:lumMod val="50000"/>
                  </a:schemeClr>
                </a:solidFill>
              </a:rPr>
              <a:t>Auto-diagnóstico</a:t>
            </a:r>
          </a:p>
          <a:p>
            <a:pPr lvl="1" algn="just">
              <a:lnSpc>
                <a:spcPct val="110000"/>
              </a:lnSpc>
            </a:pPr>
            <a:r>
              <a:rPr lang="es-ES_tradnl" sz="2200" b="1" dirty="0" smtClean="0">
                <a:solidFill>
                  <a:schemeClr val="accent5">
                    <a:lumMod val="50000"/>
                  </a:schemeClr>
                </a:solidFill>
              </a:rPr>
              <a:t>Preparación e Implementación del Plan de Acción</a:t>
            </a:r>
          </a:p>
          <a:p>
            <a:pPr lvl="1" algn="just">
              <a:lnSpc>
                <a:spcPct val="110000"/>
              </a:lnSpc>
            </a:pPr>
            <a:r>
              <a:rPr lang="es-ES_tradnl" sz="2200" b="1" dirty="0" smtClean="0">
                <a:solidFill>
                  <a:schemeClr val="accent5">
                    <a:lumMod val="50000"/>
                  </a:schemeClr>
                </a:solidFill>
              </a:rPr>
              <a:t>Evaluación</a:t>
            </a:r>
          </a:p>
          <a:p>
            <a:pPr lvl="1" algn="just">
              <a:lnSpc>
                <a:spcPct val="110000"/>
              </a:lnSpc>
            </a:pPr>
            <a:r>
              <a:rPr lang="es-ES_tradnl" sz="2200" b="1" dirty="0" smtClean="0">
                <a:solidFill>
                  <a:schemeClr val="accent5">
                    <a:lumMod val="50000"/>
                  </a:schemeClr>
                </a:solidFill>
              </a:rPr>
              <a:t>Reconocimiento</a:t>
            </a:r>
          </a:p>
          <a:p>
            <a:endParaRPr lang="es-ES" dirty="0"/>
          </a:p>
        </p:txBody>
      </p:sp>
      <p:pic>
        <p:nvPicPr>
          <p:cNvPr id="4" name="3 Imagen" descr="Logo Compitiendo con Equidad 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-1"/>
            <a:ext cx="2500298" cy="8755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1285860"/>
            <a:ext cx="7239000" cy="39082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es-ES" sz="2000" noProof="0" dirty="0" smtClean="0"/>
              <a:t>Áreas de Aplicación: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642910" y="3500438"/>
            <a:ext cx="7239000" cy="39082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es-ES" sz="2200" dirty="0" smtClean="0"/>
              <a:t>Principales</a:t>
            </a:r>
            <a:r>
              <a:rPr lang="es-ES" sz="2600" dirty="0" smtClean="0"/>
              <a:t> </a:t>
            </a:r>
            <a:r>
              <a:rPr lang="es-ES" sz="2200" dirty="0" smtClean="0"/>
              <a:t>pasos:</a:t>
            </a:r>
            <a:endParaRPr kumimoji="0" lang="es-E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1143000"/>
          </a:xfrm>
        </p:spPr>
        <p:txBody>
          <a:bodyPr/>
          <a:lstStyle/>
          <a:p>
            <a:r>
              <a:rPr lang="es-ES" dirty="0" smtClean="0"/>
              <a:t>Participantes</a:t>
            </a:r>
            <a:endParaRPr lang="es-ES" dirty="0"/>
          </a:p>
        </p:txBody>
      </p:sp>
      <p:pic>
        <p:nvPicPr>
          <p:cNvPr id="5" name="4 Marcador de contenido" descr="Logo Compitiendo con Equidad R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14612" y="2857496"/>
            <a:ext cx="3000396" cy="1214446"/>
          </a:xfrm>
        </p:spPr>
      </p:pic>
      <p:pic>
        <p:nvPicPr>
          <p:cNvPr id="6" name="5 Imagen" descr="http://www.camarasantodomingo.org.do/images/Arbitraje/GLJ_logo-y-slogan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4572008"/>
            <a:ext cx="178595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Ver imagen en tamaño completo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85327" y="1530886"/>
            <a:ext cx="1145308" cy="1043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http://brandireland.files.wordpress.com/2009/02/unilever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87363">
            <a:off x="4831132" y="1702165"/>
            <a:ext cx="128588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http://www.safecomputing.co.uk/sitefiles/upload_images/client%20logos/adecco%20logo%20NEW%20CMYK%20140607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86512" y="2928934"/>
            <a:ext cx="2214578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Imagen" descr="http://www.e-diesco.com/a/i/logo-aird.gif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927345">
            <a:off x="765832" y="1780013"/>
            <a:ext cx="14954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0 Imagen" descr="http://profile.ak.fbcdn.net/v22943/1512/83/q100000552716898_3016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15074" y="4429132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11 Imagen" descr="http://bocealo.files.wordpress.com/2009/03/ladomlogo3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0809924">
            <a:off x="776639" y="4578515"/>
            <a:ext cx="20288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12 Imagen" descr="cid:image002.jpg@01CAF1FC.DF7A5770"/>
          <p:cNvPicPr/>
          <p:nvPr/>
        </p:nvPicPr>
        <p:blipFill>
          <a:blip r:embed="rId12" r:link="rId13" cstate="print"/>
          <a:srcRect/>
          <a:stretch>
            <a:fillRect/>
          </a:stretch>
        </p:blipFill>
        <p:spPr bwMode="auto">
          <a:xfrm>
            <a:off x="214282" y="3071810"/>
            <a:ext cx="2157409" cy="114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1143000"/>
          </a:xfrm>
        </p:spPr>
        <p:txBody>
          <a:bodyPr/>
          <a:lstStyle/>
          <a:p>
            <a:r>
              <a:rPr lang="es-ES" dirty="0" smtClean="0"/>
              <a:t>Situación actual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428736"/>
            <a:ext cx="7239000" cy="484632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/>
              <a:t>A mayo del 2010 tenemos 9 entidades participantes en esta versión piloto. </a:t>
            </a:r>
          </a:p>
          <a:p>
            <a:pPr lvl="1" algn="just"/>
            <a:r>
              <a:rPr lang="es-ES" dirty="0" smtClean="0"/>
              <a:t>Sector Privado: 7</a:t>
            </a:r>
          </a:p>
          <a:p>
            <a:pPr lvl="1" algn="just"/>
            <a:r>
              <a:rPr lang="es-ES" dirty="0" smtClean="0"/>
              <a:t>Organizaciones: 2</a:t>
            </a:r>
          </a:p>
          <a:p>
            <a:pPr lvl="1" algn="just"/>
            <a:r>
              <a:rPr lang="es-ES" dirty="0" smtClean="0"/>
              <a:t>Empleados participantes: 4,700</a:t>
            </a:r>
          </a:p>
          <a:p>
            <a:pPr lvl="1" algn="just"/>
            <a:endParaRPr lang="es-ES" dirty="0" smtClean="0"/>
          </a:p>
          <a:p>
            <a:pPr marL="274320" lvl="1" indent="-274320" algn="just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s-ES" sz="2600" dirty="0" smtClean="0">
                <a:solidFill>
                  <a:schemeClr val="tx1"/>
                </a:solidFill>
              </a:rPr>
              <a:t>Se han capacitado </a:t>
            </a:r>
            <a:r>
              <a:rPr lang="es-ES" sz="2600" dirty="0" smtClean="0">
                <a:solidFill>
                  <a:schemeClr val="tx1"/>
                </a:solidFill>
              </a:rPr>
              <a:t>a nivel gerencial a todas </a:t>
            </a:r>
            <a:r>
              <a:rPr lang="es-ES" sz="2600" dirty="0" smtClean="0">
                <a:solidFill>
                  <a:schemeClr val="tx1"/>
                </a:solidFill>
              </a:rPr>
              <a:t>las empresas y organizaciones </a:t>
            </a:r>
            <a:r>
              <a:rPr lang="es-ES" sz="2600" dirty="0" smtClean="0">
                <a:solidFill>
                  <a:schemeClr val="tx1"/>
                </a:solidFill>
              </a:rPr>
              <a:t>participantes.</a:t>
            </a:r>
            <a:endParaRPr lang="es-ES" sz="2600" dirty="0" smtClean="0">
              <a:solidFill>
                <a:schemeClr val="tx1"/>
              </a:solidFill>
            </a:endParaRPr>
          </a:p>
          <a:p>
            <a:pPr marL="274320" lvl="1" indent="-274320" algn="just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es-ES" sz="2600" dirty="0" smtClean="0">
              <a:solidFill>
                <a:schemeClr val="tx1"/>
              </a:solidFill>
            </a:endParaRPr>
          </a:p>
          <a:p>
            <a:pPr marL="274320" lvl="1" indent="-274320" algn="just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s-ES" sz="2600" dirty="0" smtClean="0">
                <a:solidFill>
                  <a:schemeClr val="tx1"/>
                </a:solidFill>
              </a:rPr>
              <a:t>Proceso de adecuación de los materiales para la capacitación.</a:t>
            </a:r>
          </a:p>
          <a:p>
            <a:pPr marL="274320" lvl="1" indent="-274320" algn="just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endParaRPr lang="es-ES" sz="2600" dirty="0" smtClean="0">
              <a:solidFill>
                <a:schemeClr val="tx1"/>
              </a:solidFill>
            </a:endParaRPr>
          </a:p>
          <a:p>
            <a:pPr marL="274320" lvl="1" indent="-274320" algn="just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s-ES" sz="2600" dirty="0" smtClean="0">
                <a:solidFill>
                  <a:schemeClr val="tx1"/>
                </a:solidFill>
              </a:rPr>
              <a:t>Se ha iniciado el proceso de conformación de los Comités de Equidad de Género de cada institución.</a:t>
            </a:r>
          </a:p>
          <a:p>
            <a:pPr lvl="1" algn="just">
              <a:buNone/>
            </a:pPr>
            <a:endParaRPr lang="es-ES" dirty="0" smtClean="0"/>
          </a:p>
        </p:txBody>
      </p:sp>
      <p:pic>
        <p:nvPicPr>
          <p:cNvPr id="4" name="3 Imagen" descr="Logo Compitiendo con Equidad 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-1"/>
            <a:ext cx="2500298" cy="8755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3789838</TotalTime>
  <Words>764</Words>
  <Application>Microsoft Office PowerPoint</Application>
  <PresentationFormat>Presentación en pantalla (4:3)</PresentationFormat>
  <Paragraphs>115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Opulento</vt:lpstr>
      <vt:lpstr>Taller de intercambio sistemas de gestión de calidad con equidad de género </vt:lpstr>
      <vt:lpstr>Consejo Nacional de Competitividad</vt:lpstr>
      <vt:lpstr>Situación de la mujer en República dominicana</vt:lpstr>
      <vt:lpstr>antecedentes</vt:lpstr>
      <vt:lpstr>Socios estratégicos  y roles</vt:lpstr>
      <vt:lpstr>El modelo</vt:lpstr>
      <vt:lpstr>Alcance del modelo</vt:lpstr>
      <vt:lpstr>Participantes</vt:lpstr>
      <vt:lpstr>Situación actual </vt:lpstr>
      <vt:lpstr>retos</vt:lpstr>
      <vt:lpstr>Apoyo internacional</vt:lpstr>
      <vt:lpstr>Muchas gracias!!</vt:lpstr>
      <vt:lpstr>Taller de intercambio sistemas de gestión de calidad con equidad de género </vt:lpstr>
    </vt:vector>
  </TitlesOfParts>
  <Company>cnc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guillermina</dc:creator>
  <cp:lastModifiedBy>guillermina</cp:lastModifiedBy>
  <cp:revision>46</cp:revision>
  <dcterms:created xsi:type="dcterms:W3CDTF">2010-05-11T15:14:49Z</dcterms:created>
  <dcterms:modified xsi:type="dcterms:W3CDTF">2010-05-14T13:51:11Z</dcterms:modified>
</cp:coreProperties>
</file>