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9" r:id="rId2"/>
    <p:sldId id="469" r:id="rId3"/>
    <p:sldId id="474" r:id="rId4"/>
    <p:sldId id="452" r:id="rId5"/>
    <p:sldId id="460" r:id="rId6"/>
    <p:sldId id="453" r:id="rId7"/>
    <p:sldId id="459" r:id="rId8"/>
    <p:sldId id="454" r:id="rId9"/>
    <p:sldId id="465" r:id="rId10"/>
    <p:sldId id="470" r:id="rId11"/>
    <p:sldId id="455" r:id="rId12"/>
    <p:sldId id="468" r:id="rId13"/>
    <p:sldId id="475" r:id="rId14"/>
    <p:sldId id="456" r:id="rId15"/>
    <p:sldId id="471" r:id="rId16"/>
    <p:sldId id="457" r:id="rId17"/>
    <p:sldId id="463" r:id="rId18"/>
    <p:sldId id="473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366"/>
    <a:srgbClr val="000066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35" autoAdjust="0"/>
    <p:restoredTop sz="88147" autoAdjust="0"/>
  </p:normalViewPr>
  <p:slideViewPr>
    <p:cSldViewPr>
      <p:cViewPr varScale="1">
        <p:scale>
          <a:sx n="64" d="100"/>
          <a:sy n="64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86" y="-1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ia\AppData\Local\Temp\RankingsData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ria\AppData\Local\Microsoft\Windows\Temporary%20Internet%20Files\Content.Outlook\L3PV3W1D\Copia%20de%20RankingsData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2"/>
  <c:chart>
    <c:plotArea>
      <c:layout>
        <c:manualLayout>
          <c:layoutTarget val="inner"/>
          <c:xMode val="edge"/>
          <c:yMode val="edge"/>
          <c:x val="4.2244203849518824E-2"/>
          <c:y val="7.7967629046369238E-2"/>
          <c:w val="0.94061756342957148"/>
          <c:h val="0.66716054243219614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cat>
            <c:strRef>
              <c:f>RankingsData!$A$2:$A$33</c:f>
              <c:strCache>
                <c:ptCount val="32"/>
                <c:pt idx="0">
                  <c:v>Chile</c:v>
                </c:pt>
                <c:pt idx="1">
                  <c:v>Perú</c:v>
                </c:pt>
                <c:pt idx="2">
                  <c:v>Colombia</c:v>
                </c:pt>
                <c:pt idx="3">
                  <c:v>Puerto Rico (Estados Unidos)</c:v>
                </c:pt>
                <c:pt idx="4">
                  <c:v>Santa Lucía</c:v>
                </c:pt>
                <c:pt idx="5">
                  <c:v>México</c:v>
                </c:pt>
                <c:pt idx="6">
                  <c:v>Antigua y Barbuda</c:v>
                </c:pt>
                <c:pt idx="7">
                  <c:v>Panamá</c:v>
                </c:pt>
                <c:pt idx="8">
                  <c:v>Dominica</c:v>
                </c:pt>
                <c:pt idx="9">
                  <c:v>Trinidad y Tobago</c:v>
                </c:pt>
                <c:pt idx="10">
                  <c:v>Grenada</c:v>
                </c:pt>
                <c:pt idx="11">
                  <c:v>San Vicente y las Granadinas</c:v>
                </c:pt>
                <c:pt idx="12">
                  <c:v>Bahamas</c:v>
                </c:pt>
                <c:pt idx="13">
                  <c:v>Jamaica</c:v>
                </c:pt>
                <c:pt idx="14">
                  <c:v>Uruguay</c:v>
                </c:pt>
                <c:pt idx="15">
                  <c:v>Belice</c:v>
                </c:pt>
                <c:pt idx="16">
                  <c:v>San Kitts y Nevis</c:v>
                </c:pt>
                <c:pt idx="17">
                  <c:v>Guatemala</c:v>
                </c:pt>
                <c:pt idx="18">
                  <c:v>Paraguay</c:v>
                </c:pt>
                <c:pt idx="19">
                  <c:v>República Dominicana</c:v>
                </c:pt>
                <c:pt idx="20">
                  <c:v>El Salvador</c:v>
                </c:pt>
                <c:pt idx="21">
                  <c:v>Argentina</c:v>
                </c:pt>
                <c:pt idx="22">
                  <c:v>Guyana</c:v>
                </c:pt>
                <c:pt idx="23">
                  <c:v>Nicaragua</c:v>
                </c:pt>
                <c:pt idx="24">
                  <c:v>Costa Rica</c:v>
                </c:pt>
                <c:pt idx="25">
                  <c:v>Brasil</c:v>
                </c:pt>
                <c:pt idx="26">
                  <c:v>Honduras</c:v>
                </c:pt>
                <c:pt idx="27">
                  <c:v>Ecuador</c:v>
                </c:pt>
                <c:pt idx="28">
                  <c:v>Bolivia</c:v>
                </c:pt>
                <c:pt idx="29">
                  <c:v>Suriname</c:v>
                </c:pt>
                <c:pt idx="30">
                  <c:v>Haití</c:v>
                </c:pt>
                <c:pt idx="31">
                  <c:v>Venezuela, RB</c:v>
                </c:pt>
              </c:strCache>
            </c:strRef>
          </c:cat>
          <c:val>
            <c:numRef>
              <c:f>RankingsData!$B$2:$B$33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val>
        </c:ser>
        <c:axId val="69129728"/>
        <c:axId val="69131264"/>
      </c:barChart>
      <c:catAx>
        <c:axId val="69129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s-ES"/>
          </a:p>
        </c:txPr>
        <c:crossAx val="69131264"/>
        <c:crosses val="autoZero"/>
        <c:auto val="1"/>
        <c:lblAlgn val="ctr"/>
        <c:lblOffset val="100"/>
      </c:catAx>
      <c:valAx>
        <c:axId val="69131264"/>
        <c:scaling>
          <c:orientation val="minMax"/>
        </c:scaling>
        <c:axPos val="l"/>
        <c:majorGridlines/>
        <c:numFmt formatCode="General" sourceLinked="1"/>
        <c:tickLblPos val="nextTo"/>
        <c:crossAx val="69129728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3"/>
  <c:chart>
    <c:title>
      <c:tx>
        <c:rich>
          <a:bodyPr/>
          <a:lstStyle/>
          <a:p>
            <a:pPr>
              <a:defRPr sz="2800" b="0"/>
            </a:pPr>
            <a:r>
              <a:rPr lang="en-US" sz="2800" b="1" dirty="0" err="1"/>
              <a:t>Comercio</a:t>
            </a:r>
            <a:r>
              <a:rPr lang="en-US" sz="2800" b="1" dirty="0"/>
              <a:t> </a:t>
            </a:r>
            <a:r>
              <a:rPr lang="en-US" sz="2800" b="1" dirty="0" err="1" smtClean="0"/>
              <a:t>Transfronterizo</a:t>
            </a:r>
            <a:endParaRPr lang="en-US" sz="2800" b="1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RankingsData!$B$1</c:f>
              <c:strCache>
                <c:ptCount val="1"/>
                <c:pt idx="0">
                  <c:v>Facilidad de hacer negocios (clasificaciÃ³n)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RankingsData!$B$2:$B$33</c:f>
            </c:numRef>
          </c:val>
          <c:shape val="box"/>
        </c:ser>
        <c:ser>
          <c:idx val="1"/>
          <c:order val="1"/>
          <c:tx>
            <c:strRef>
              <c:f>RankingsData!$C$1</c:f>
              <c:strCache>
                <c:ptCount val="1"/>
                <c:pt idx="0">
                  <c:v>Apertura de un negocio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RankingsData!$C$2:$C$33</c:f>
            </c:numRef>
          </c:val>
          <c:shape val="box"/>
        </c:ser>
        <c:ser>
          <c:idx val="2"/>
          <c:order val="2"/>
          <c:tx>
            <c:strRef>
              <c:f>RankingsData!$D$1</c:f>
              <c:strCache>
                <c:ptCount val="1"/>
                <c:pt idx="0">
                  <c:v>Manejo de permisos de construcciÃ³n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RankingsData!$D$2:$D$33</c:f>
            </c:numRef>
          </c:val>
          <c:shape val="box"/>
        </c:ser>
        <c:ser>
          <c:idx val="3"/>
          <c:order val="3"/>
          <c:tx>
            <c:strRef>
              <c:f>RankingsData!$E$1</c:f>
              <c:strCache>
                <c:ptCount val="1"/>
                <c:pt idx="0">
                  <c:v>ObtenciÃ³n de electricidad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RankingsData!$E$2:$E$33</c:f>
            </c:numRef>
          </c:val>
          <c:shape val="box"/>
        </c:ser>
        <c:ser>
          <c:idx val="4"/>
          <c:order val="4"/>
          <c:tx>
            <c:strRef>
              <c:f>RankingsData!$F$1</c:f>
              <c:strCache>
                <c:ptCount val="1"/>
                <c:pt idx="0">
                  <c:v>Registro de propiedades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RankingsData!$F$2:$F$33</c:f>
            </c:numRef>
          </c:val>
          <c:shape val="box"/>
        </c:ser>
        <c:ser>
          <c:idx val="5"/>
          <c:order val="5"/>
          <c:tx>
            <c:strRef>
              <c:f>RankingsData!$G$1</c:f>
              <c:strCache>
                <c:ptCount val="1"/>
                <c:pt idx="0">
                  <c:v>ObtenciÃ³n de crÃ©dito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RankingsData!$G$2:$G$33</c:f>
            </c:numRef>
          </c:val>
          <c:shape val="box"/>
        </c:ser>
        <c:ser>
          <c:idx val="6"/>
          <c:order val="6"/>
          <c:tx>
            <c:strRef>
              <c:f>RankingsData!$H$1</c:f>
              <c:strCache>
                <c:ptCount val="1"/>
                <c:pt idx="0">
                  <c:v>ProtecciÃ³n de los inversores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RankingsData!$H$2:$H$33</c:f>
            </c:numRef>
          </c:val>
          <c:shape val="box"/>
        </c:ser>
        <c:ser>
          <c:idx val="7"/>
          <c:order val="7"/>
          <c:tx>
            <c:strRef>
              <c:f>RankingsData!$I$1</c:f>
              <c:strCache>
                <c:ptCount val="1"/>
                <c:pt idx="0">
                  <c:v>Pago de impuestos</c:v>
                </c:pt>
              </c:strCache>
            </c:strRef>
          </c:tx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RankingsData!$I$2:$I$33</c:f>
            </c:numRef>
          </c:val>
          <c:shape val="box"/>
        </c:ser>
        <c:ser>
          <c:idx val="8"/>
          <c:order val="8"/>
          <c:tx>
            <c:strRef>
              <c:f>RankingsData!$J$1</c:f>
              <c:strCache>
                <c:ptCount val="1"/>
                <c:pt idx="0">
                  <c:v>Comercio transfronterizo</c:v>
                </c:pt>
              </c:strCache>
            </c:strRef>
          </c:tx>
          <c:dPt>
            <c:idx val="27"/>
            <c:spPr>
              <a:solidFill>
                <a:srgbClr val="FF0000"/>
              </a:solidFill>
            </c:spPr>
          </c:dPt>
          <c:dPt>
            <c:idx val="30"/>
            <c:spPr>
              <a:solidFill>
                <a:schemeClr val="accent6"/>
              </a:solidFill>
            </c:spPr>
          </c:dPt>
          <c:dPt>
            <c:idx val="31"/>
            <c:spPr>
              <a:solidFill>
                <a:srgbClr val="FFFF66"/>
              </a:solidFill>
            </c:spPr>
          </c:dPt>
          <c:cat>
            <c:strRef>
              <c:f>RankingsData!$A$2:$A$33</c:f>
              <c:strCache>
                <c:ptCount val="32"/>
                <c:pt idx="0">
                  <c:v>Venezuela, RB</c:v>
                </c:pt>
                <c:pt idx="1">
                  <c:v>Paraguay</c:v>
                </c:pt>
                <c:pt idx="2">
                  <c:v>Haití</c:v>
                </c:pt>
                <c:pt idx="3">
                  <c:v>Bolivia</c:v>
                </c:pt>
                <c:pt idx="4">
                  <c:v>Uruguay</c:v>
                </c:pt>
                <c:pt idx="5">
                  <c:v>Ecuador</c:v>
                </c:pt>
                <c:pt idx="6">
                  <c:v>Brasil</c:v>
                </c:pt>
                <c:pt idx="7">
                  <c:v>Guatemala</c:v>
                </c:pt>
                <c:pt idx="8">
                  <c:v>Santa Lucía</c:v>
                </c:pt>
                <c:pt idx="9">
                  <c:v>Belice</c:v>
                </c:pt>
                <c:pt idx="10">
                  <c:v>Suriname</c:v>
                </c:pt>
                <c:pt idx="11">
                  <c:v>Honduras</c:v>
                </c:pt>
                <c:pt idx="12">
                  <c:v>Argentina</c:v>
                </c:pt>
                <c:pt idx="13">
                  <c:v>Puerto Rico (Estados Unidos)</c:v>
                </c:pt>
                <c:pt idx="14">
                  <c:v>Jamaica</c:v>
                </c:pt>
                <c:pt idx="15">
                  <c:v>Dominica</c:v>
                </c:pt>
                <c:pt idx="16">
                  <c:v>Colombia</c:v>
                </c:pt>
                <c:pt idx="17">
                  <c:v>Nicaragua</c:v>
                </c:pt>
                <c:pt idx="18">
                  <c:v>Guyana</c:v>
                </c:pt>
                <c:pt idx="19">
                  <c:v>Costa Rica</c:v>
                </c:pt>
                <c:pt idx="20">
                  <c:v>Antigua y Barbuda</c:v>
                </c:pt>
                <c:pt idx="21">
                  <c:v>El Salvador</c:v>
                </c:pt>
                <c:pt idx="22">
                  <c:v>Chile</c:v>
                </c:pt>
                <c:pt idx="23">
                  <c:v>México</c:v>
                </c:pt>
                <c:pt idx="24">
                  <c:v>Perú</c:v>
                </c:pt>
                <c:pt idx="25">
                  <c:v>Trinidad y Tobago</c:v>
                </c:pt>
                <c:pt idx="26">
                  <c:v>Bahamas</c:v>
                </c:pt>
                <c:pt idx="27">
                  <c:v>República Dominicana</c:v>
                </c:pt>
                <c:pt idx="28">
                  <c:v>San Kitts y Nevis</c:v>
                </c:pt>
                <c:pt idx="29">
                  <c:v>Grenada</c:v>
                </c:pt>
                <c:pt idx="30">
                  <c:v>San Vicente y las Granadinas</c:v>
                </c:pt>
                <c:pt idx="31">
                  <c:v>Panamá</c:v>
                </c:pt>
              </c:strCache>
            </c:strRef>
          </c:cat>
          <c:val>
            <c:numRef>
              <c:f>RankingsData!$J$2:$J$33</c:f>
              <c:numCache>
                <c:formatCode>General</c:formatCode>
                <c:ptCount val="32"/>
                <c:pt idx="0">
                  <c:v>32</c:v>
                </c:pt>
                <c:pt idx="1">
                  <c:v>31</c:v>
                </c:pt>
                <c:pt idx="2">
                  <c:v>30</c:v>
                </c:pt>
                <c:pt idx="3">
                  <c:v>29</c:v>
                </c:pt>
                <c:pt idx="4">
                  <c:v>28</c:v>
                </c:pt>
                <c:pt idx="5">
                  <c:v>27</c:v>
                </c:pt>
                <c:pt idx="6">
                  <c:v>26</c:v>
                </c:pt>
                <c:pt idx="7">
                  <c:v>25</c:v>
                </c:pt>
                <c:pt idx="8">
                  <c:v>24</c:v>
                </c:pt>
                <c:pt idx="9">
                  <c:v>23</c:v>
                </c:pt>
                <c:pt idx="10">
                  <c:v>22</c:v>
                </c:pt>
                <c:pt idx="11">
                  <c:v>21</c:v>
                </c:pt>
                <c:pt idx="12">
                  <c:v>20</c:v>
                </c:pt>
                <c:pt idx="13">
                  <c:v>19</c:v>
                </c:pt>
                <c:pt idx="14">
                  <c:v>18</c:v>
                </c:pt>
                <c:pt idx="15">
                  <c:v>17</c:v>
                </c:pt>
                <c:pt idx="16">
                  <c:v>16</c:v>
                </c:pt>
                <c:pt idx="17">
                  <c:v>15</c:v>
                </c:pt>
                <c:pt idx="18">
                  <c:v>14</c:v>
                </c:pt>
                <c:pt idx="19">
                  <c:v>13</c:v>
                </c:pt>
                <c:pt idx="20">
                  <c:v>12</c:v>
                </c:pt>
                <c:pt idx="21">
                  <c:v>11</c:v>
                </c:pt>
                <c:pt idx="22">
                  <c:v>10</c:v>
                </c:pt>
                <c:pt idx="23">
                  <c:v>9</c:v>
                </c:pt>
                <c:pt idx="24">
                  <c:v>8</c:v>
                </c:pt>
                <c:pt idx="25">
                  <c:v>7</c:v>
                </c:pt>
                <c:pt idx="26">
                  <c:v>6</c:v>
                </c:pt>
                <c:pt idx="27">
                  <c:v>5</c:v>
                </c:pt>
                <c:pt idx="28">
                  <c:v>4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</c:numCache>
            </c:numRef>
          </c:val>
        </c:ser>
        <c:shape val="cylinder"/>
        <c:axId val="72078848"/>
        <c:axId val="72080384"/>
        <c:axId val="0"/>
      </c:bar3DChart>
      <c:catAx>
        <c:axId val="720788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 b="0"/>
            </a:pPr>
            <a:endParaRPr lang="es-ES"/>
          </a:p>
        </c:txPr>
        <c:crossAx val="72080384"/>
        <c:crosses val="autoZero"/>
        <c:auto val="1"/>
        <c:lblAlgn val="ctr"/>
        <c:lblOffset val="100"/>
        <c:tickLblSkip val="1"/>
      </c:catAx>
      <c:valAx>
        <c:axId val="72080384"/>
        <c:scaling>
          <c:orientation val="minMax"/>
        </c:scaling>
        <c:axPos val="l"/>
        <c:majorGridlines/>
        <c:numFmt formatCode="General" sourceLinked="1"/>
        <c:tickLblPos val="nextTo"/>
        <c:crossAx val="7207884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0.48333</cdr:x>
      <cdr:y>0.95961</cdr:y>
    </cdr:from>
    <cdr:to>
      <cdr:x>0.81667</cdr:x>
      <cdr:y>1</cdr:y>
    </cdr:to>
    <cdr:sp macro="" textlink="">
      <cdr:nvSpPr>
        <cdr:cNvPr id="2" name="8 CuadroTexto"/>
        <cdr:cNvSpPr txBox="1"/>
      </cdr:nvSpPr>
      <cdr:spPr>
        <a:xfrm xmlns:a="http://schemas.openxmlformats.org/drawingml/2006/main">
          <a:off x="4419600" y="6581001"/>
          <a:ext cx="304800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1001">
          <a:schemeClr val="l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DO" sz="1200" b="1" dirty="0" smtClean="0">
              <a:solidFill>
                <a:schemeClr val="bg1"/>
              </a:solidFill>
            </a:rPr>
            <a:t>Fuente: Informe </a:t>
          </a:r>
          <a:r>
            <a:rPr lang="es-DO" sz="1200" b="1" dirty="0" err="1" smtClean="0">
              <a:solidFill>
                <a:schemeClr val="bg1"/>
              </a:solidFill>
            </a:rPr>
            <a:t>Doing</a:t>
          </a:r>
          <a:r>
            <a:rPr lang="es-DO" sz="1200" b="1" dirty="0" smtClean="0">
              <a:solidFill>
                <a:schemeClr val="bg1"/>
              </a:solidFill>
            </a:rPr>
            <a:t> Business 2012</a:t>
          </a:r>
          <a:endParaRPr lang="es-DO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0.18333</cdr:x>
      <cdr:y>0</cdr:y>
    </cdr:from>
    <cdr:to>
      <cdr:x>0.68333</cdr:x>
      <cdr:y>0.08889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676400" y="0"/>
          <a:ext cx="4572000" cy="609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0.11667</cdr:x>
      <cdr:y>0.53333</cdr:y>
    </cdr:from>
    <cdr:to>
      <cdr:x>0.19167</cdr:x>
      <cdr:y>0.61111</cdr:y>
    </cdr:to>
    <cdr:sp macro="" textlink="">
      <cdr:nvSpPr>
        <cdr:cNvPr id="4" name="7 Elipse"/>
        <cdr:cNvSpPr/>
      </cdr:nvSpPr>
      <cdr:spPr>
        <a:xfrm xmlns:a="http://schemas.openxmlformats.org/drawingml/2006/main">
          <a:off x="1066800" y="3657600"/>
          <a:ext cx="685800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0.04167</cdr:x>
      <cdr:y>0.61111</cdr:y>
    </cdr:from>
    <cdr:to>
      <cdr:x>0.10833</cdr:x>
      <cdr:y>0.68889</cdr:y>
    </cdr:to>
    <cdr:sp macro="" textlink="">
      <cdr:nvSpPr>
        <cdr:cNvPr id="5" name="7 Elipse"/>
        <cdr:cNvSpPr/>
      </cdr:nvSpPr>
      <cdr:spPr>
        <a:xfrm xmlns:a="http://schemas.openxmlformats.org/drawingml/2006/main">
          <a:off x="381000" y="4191000"/>
          <a:ext cx="609600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s-ES"/>
        </a:p>
      </cdr:txBody>
    </cdr:sp>
  </cdr:relSizeAnchor>
  <cdr:relSizeAnchor xmlns:cdr="http://schemas.openxmlformats.org/drawingml/2006/chartDrawing">
    <cdr:from>
      <cdr:x>0.5</cdr:x>
      <cdr:y>0.95961</cdr:y>
    </cdr:from>
    <cdr:to>
      <cdr:x>0.83333</cdr:x>
      <cdr:y>1</cdr:y>
    </cdr:to>
    <cdr:sp macro="" textlink="">
      <cdr:nvSpPr>
        <cdr:cNvPr id="6" name="8 CuadroTexto"/>
        <cdr:cNvSpPr txBox="1"/>
      </cdr:nvSpPr>
      <cdr:spPr>
        <a:xfrm xmlns:a="http://schemas.openxmlformats.org/drawingml/2006/main">
          <a:off x="4572000" y="6733401"/>
          <a:ext cx="304800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1001">
          <a:schemeClr val="l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s-DO" sz="1200" b="1" dirty="0" smtClean="0">
              <a:solidFill>
                <a:schemeClr val="bg1"/>
              </a:solidFill>
            </a:rPr>
            <a:t>Fuente: Informe </a:t>
          </a:r>
          <a:r>
            <a:rPr lang="es-DO" sz="1200" b="1" dirty="0" err="1" smtClean="0">
              <a:solidFill>
                <a:schemeClr val="bg1"/>
              </a:solidFill>
            </a:rPr>
            <a:t>Doing</a:t>
          </a:r>
          <a:r>
            <a:rPr lang="es-DO" sz="1200" b="1" dirty="0" smtClean="0">
              <a:solidFill>
                <a:schemeClr val="bg1"/>
              </a:solidFill>
            </a:rPr>
            <a:t> Business 2012</a:t>
          </a:r>
          <a:endParaRPr lang="es-DO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0.23333</cdr:x>
      <cdr:y>0.5</cdr:y>
    </cdr:from>
    <cdr:to>
      <cdr:x>0.3</cdr:x>
      <cdr:y>0.54444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2133600" y="3429000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61</a:t>
          </a:r>
          <a:endParaRPr lang="es-E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0.11667</cdr:x>
      <cdr:y>0.54444</cdr:y>
    </cdr:from>
    <cdr:to>
      <cdr:x>0.19167</cdr:x>
      <cdr:y>0.58889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1066800" y="37338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s-ES" sz="2400" b="1" dirty="0" smtClean="0">
              <a:solidFill>
                <a:schemeClr val="bg1"/>
              </a:solidFill>
            </a:rPr>
            <a:t>52</a:t>
          </a:r>
          <a:endParaRPr lang="es-E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0.05</cdr:x>
      <cdr:y>0.61111</cdr:y>
    </cdr:from>
    <cdr:to>
      <cdr:x>0.10833</cdr:x>
      <cdr:y>0.65556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457200" y="41910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39</a:t>
          </a:r>
          <a:endParaRPr lang="es-ES" sz="2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</cdr:x>
      <cdr:y>0.17045</cdr:y>
    </cdr:to>
    <cdr:sp macro="" textlink="">
      <cdr:nvSpPr>
        <cdr:cNvPr id="2" name="1 Título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8229600" cy="1143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algn="ctr" rtl="0" eaLnBrk="0" fontAlgn="base" hangingPunct="0">
            <a:spcBef>
              <a:spcPct val="0"/>
            </a:spcBef>
            <a:spcAft>
              <a:spcPct val="0"/>
            </a:spcAft>
            <a:defRPr sz="4400" kern="1200">
              <a:solidFill>
                <a:sysClr val="windowText" lastClr="000000"/>
              </a:solidFill>
              <a:latin typeface="Calibri"/>
            </a:defRPr>
          </a:lvl1pPr>
          <a:lvl2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2pPr>
          <a:lvl3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3pPr>
          <a:lvl4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4pPr>
          <a:lvl5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5pPr>
          <a:lvl6pPr marL="4572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6pPr>
          <a:lvl7pPr marL="9144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7pPr>
          <a:lvl8pPr marL="13716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8pPr>
          <a:lvl9pPr marL="18288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ysClr val="windowText" lastClr="000000"/>
              </a:solidFill>
              <a:latin typeface="Calibri" pitchFamily="34" charset="0"/>
            </a:defRPr>
          </a:lvl9pPr>
        </a:lstStyle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0.8</cdr:x>
      <cdr:y>0.48864</cdr:y>
    </cdr:from>
    <cdr:to>
      <cdr:x>0.86667</cdr:x>
      <cdr:y>0.57955</cdr:y>
    </cdr:to>
    <cdr:sp macro="" textlink="">
      <cdr:nvSpPr>
        <cdr:cNvPr id="3" name="2 Elipse"/>
        <cdr:cNvSpPr/>
      </cdr:nvSpPr>
      <cdr:spPr>
        <a:xfrm xmlns:a="http://schemas.openxmlformats.org/drawingml/2006/main">
          <a:off x="7315200" y="3276600"/>
          <a:ext cx="609600" cy="6096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0.8</cdr:x>
      <cdr:y>0.48864</cdr:y>
    </cdr:from>
    <cdr:to>
      <cdr:x>0.875</cdr:x>
      <cdr:y>0.52273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7315200" y="327660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3200" b="1" dirty="0" smtClean="0">
              <a:solidFill>
                <a:schemeClr val="bg1"/>
              </a:solidFill>
            </a:rPr>
            <a:t>45</a:t>
          </a:r>
          <a:endParaRPr lang="es-ES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0.94167</cdr:x>
      <cdr:y>0.55682</cdr:y>
    </cdr:from>
    <cdr:to>
      <cdr:x>1</cdr:x>
      <cdr:y>0.63636</cdr:y>
    </cdr:to>
    <cdr:sp macro="" textlink="">
      <cdr:nvSpPr>
        <cdr:cNvPr id="5" name="4 Elipse"/>
        <cdr:cNvSpPr/>
      </cdr:nvSpPr>
      <cdr:spPr>
        <a:xfrm xmlns:a="http://schemas.openxmlformats.org/drawingml/2006/main">
          <a:off x="8610600" y="3733800"/>
          <a:ext cx="533400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0.925</cdr:x>
      <cdr:y>0.55682</cdr:y>
    </cdr:from>
    <cdr:to>
      <cdr:x>1</cdr:x>
      <cdr:y>0.61364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8458200" y="3733800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800" b="1" dirty="0" smtClean="0">
              <a:solidFill>
                <a:schemeClr val="bg1"/>
              </a:solidFill>
            </a:rPr>
            <a:t> 11</a:t>
          </a:r>
          <a:endParaRPr lang="es-ES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0.89167</cdr:x>
      <cdr:y>0.57955</cdr:y>
    </cdr:from>
    <cdr:to>
      <cdr:x>0.94167</cdr:x>
      <cdr:y>0.64773</cdr:y>
    </cdr:to>
    <cdr:sp macro="" textlink="">
      <cdr:nvSpPr>
        <cdr:cNvPr id="7" name="6 Elipse"/>
        <cdr:cNvSpPr/>
      </cdr:nvSpPr>
      <cdr:spPr>
        <a:xfrm xmlns:a="http://schemas.openxmlformats.org/drawingml/2006/main">
          <a:off x="8153400" y="3886200"/>
          <a:ext cx="457200" cy="457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0.04167</cdr:x>
      <cdr:y>0.93182</cdr:y>
    </cdr:from>
    <cdr:to>
      <cdr:x>0.375</cdr:x>
      <cdr:y>0.97313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381000" y="6248400"/>
          <a:ext cx="304800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1001">
          <a:schemeClr val="l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s-DO" sz="1200" b="1" dirty="0" smtClean="0">
              <a:solidFill>
                <a:schemeClr val="bg1"/>
              </a:solidFill>
            </a:rPr>
            <a:t>Fuente: Informe </a:t>
          </a:r>
          <a:r>
            <a:rPr lang="es-DO" sz="1200" b="1" dirty="0" err="1" smtClean="0">
              <a:solidFill>
                <a:schemeClr val="bg1"/>
              </a:solidFill>
            </a:rPr>
            <a:t>Doing</a:t>
          </a:r>
          <a:r>
            <a:rPr lang="es-DO" sz="1200" b="1" dirty="0" smtClean="0">
              <a:solidFill>
                <a:schemeClr val="bg1"/>
              </a:solidFill>
            </a:rPr>
            <a:t> Business 2012</a:t>
          </a:r>
          <a:endParaRPr lang="es-DO" sz="12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730EBA-E348-478E-9833-39543BF87A8A}" type="datetimeFigureOut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52CCD6-91CD-4C0E-A7B2-4BEC98D93A7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indicador mide el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país.Costo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país.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país.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 costo de las tarifas aplicadas sobre un contenedor de 20 pies en dólares estadounidenses, incluyendo costos por documentos, tarifas administrativas para despacho de aduanas y control técnico, gastos por manipulación en la Terminal y transporte al interior del país. El cómputo del costo no incluye aranceles o impuestos comerciales, o costos extraoficiales.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costo actual en RD según este reporte es de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US$ 1,150, divididos de la siguiente manera: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OCUPAMOS</a:t>
            </a:r>
            <a:r>
              <a:rPr lang="es-ES" baseline="0" dirty="0" smtClean="0"/>
              <a:t> LA POSICION 20, BAJAMOS 3 POSICIONES por ajuste de metodología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indicador mide el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país.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país.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país. Costo asociado a todos los procedimientos necesarios para exportar mercaderías, incluyendo los costos por documentos, las tarifas administrativas para despacho de aduanas y control técnico, los honorarios de los gestores de aduanas, los gastos por manejo en la terminal y el transporte en el interior del país costo de las tarifas aplicadas sobre un contenedor de 20 pies en dólares estadounidenses, incluyendo costos por documentos, tarifas administrativas para despacho de aduanas y control técnico, gastos por manipulación en la Terminal y transporte al interior del país. El cómputo del costo no incluye aranceles o impuestos comerciales, o costos extraoficiales.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2CCD6-91CD-4C0E-A7B2-4BEC98D93A7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dio marco"/>
          <p:cNvSpPr/>
          <p:nvPr userDrawn="1"/>
        </p:nvSpPr>
        <p:spPr>
          <a:xfrm flipH="1">
            <a:off x="5943600" y="1371600"/>
            <a:ext cx="2286000" cy="2667000"/>
          </a:xfrm>
          <a:prstGeom prst="halfFrame">
            <a:avLst>
              <a:gd name="adj1" fmla="val 16094"/>
              <a:gd name="adj2" fmla="val 16666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1752601"/>
            <a:ext cx="6477000" cy="18478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DEF4-8109-4944-B945-8286F9A274CD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9D20-1EDC-4C0D-8BF0-6228C9F497A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640F-D839-484F-AD1F-FDAC9BBB31EB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3345-56FB-4428-B15F-CA45539E8C3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590B-8046-45FE-A918-5332E3B4C95A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961E-AC36-4501-964D-04A5C8D937B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125415" y="533400"/>
            <a:ext cx="77724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73BB-DF5D-4FD5-B8E7-8126F1B5AA90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679A-90E7-4947-A60E-88C3408A5C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284B9-6277-49D2-9A3C-5DC49630EB67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2E1E-C582-4705-BEEA-AAF35E17914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9C09-C1E1-4B75-807D-7160C989AC2A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6AA6D-7488-44CD-996E-7E7E6D73C41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846F-C6FF-4E26-AF21-F8DF1257F077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8FB1-E451-42BA-A42F-68A14D0248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A156-147C-4ADD-ABC3-7BCA8E635B12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81F7-45C2-4CCF-AA76-F56F1520939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6BC0-BFFC-466E-BB0A-774E94CD7AFE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07E5-4632-4C61-AA6D-DFCC023160F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5160-12CF-4E49-956D-0AF7C258858C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C736-A9E2-48C4-88B2-DC7C4A5A0A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4DE2-0631-4BA7-9AF8-15D95A933D7F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C4FE-90F4-4D5A-BE5F-3A9E7DAF6F6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cnc_en_perspectiva.jpg"/>
          <p:cNvPicPr>
            <a:picLocks noChangeAspect="1"/>
          </p:cNvPicPr>
          <p:nvPr/>
        </p:nvPicPr>
        <p:blipFill>
          <a:blip r:embed="rId14" cstate="print">
            <a:lum bright="70000" contrast="-70000"/>
          </a:blip>
          <a:srcRect t="37646" r="3333"/>
          <a:stretch>
            <a:fillRect/>
          </a:stretch>
        </p:blipFill>
        <p:spPr>
          <a:xfrm>
            <a:off x="0" y="381000"/>
            <a:ext cx="3429000" cy="62484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3EDA2-D315-42AD-B295-8B12F12188FF}" type="datetime1">
              <a:rPr lang="en-US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0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084F05-A49D-440D-B9EA-D8C4B386181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pic>
        <p:nvPicPr>
          <p:cNvPr id="1032" name="6 Imagen" descr="Logo CNC1_trans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5200" y="6229350"/>
            <a:ext cx="1600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828800" y="4876800"/>
            <a:ext cx="6400800" cy="1752600"/>
          </a:xfrm>
        </p:spPr>
        <p:txBody>
          <a:bodyPr/>
          <a:lstStyle/>
          <a:p>
            <a:pPr lvl="0"/>
            <a:r>
              <a:rPr lang="es-ES" sz="2000" b="1" dirty="0" smtClean="0">
                <a:solidFill>
                  <a:srgbClr val="FF0000"/>
                </a:solidFill>
              </a:rPr>
              <a:t>María de Lourdes Núñez Cuervo</a:t>
            </a:r>
            <a:endParaRPr lang="es-DO" sz="2000" b="1" dirty="0" smtClean="0">
              <a:solidFill>
                <a:srgbClr val="FF0000"/>
              </a:solidFill>
            </a:endParaRPr>
          </a:p>
          <a:p>
            <a:pPr lvl="0"/>
            <a:r>
              <a:rPr lang="es-DO" sz="1600" b="1" dirty="0" smtClean="0">
                <a:solidFill>
                  <a:schemeClr val="tx2"/>
                </a:solidFill>
              </a:rPr>
              <a:t>Coordinadora de Facilitación Comercial y Logística</a:t>
            </a:r>
            <a:br>
              <a:rPr lang="es-DO" sz="1600" b="1" dirty="0" smtClean="0">
                <a:solidFill>
                  <a:schemeClr val="tx2"/>
                </a:solidFill>
              </a:rPr>
            </a:br>
            <a:r>
              <a:rPr lang="es-DO" sz="1600" b="1" dirty="0" smtClean="0">
                <a:solidFill>
                  <a:schemeClr val="tx2"/>
                </a:solidFill>
              </a:rPr>
              <a:t>Consejo Nacional de Competitividad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DO" sz="1400" b="1" dirty="0" smtClean="0"/>
              <a:t>Reunión del Comité de Facilitación Comercial de AMCHAM-DR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DO" sz="1400" b="1" dirty="0" smtClean="0"/>
              <a:t>22 de noviembre del 2011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DO" sz="1400" b="1" dirty="0" smtClean="0"/>
              <a:t>Santo Domingo,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81000"/>
            <a:ext cx="3352800" cy="3992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0" y="304800"/>
            <a:ext cx="8696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70C0"/>
                </a:solidFill>
                <a:latin typeface="Lydian"/>
              </a:rPr>
              <a:t>Líderes del Caribe y Latinoamérica</a:t>
            </a:r>
            <a:endParaRPr lang="es-ES_tradnl" sz="36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038600" y="27432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RD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8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14" name="13 Estrella de 7 puntas"/>
          <p:cNvSpPr/>
          <p:nvPr/>
        </p:nvSpPr>
        <p:spPr>
          <a:xfrm>
            <a:off x="3429000" y="1828800"/>
            <a:ext cx="3352800" cy="289560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3810000" y="25908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República Dominicana</a:t>
            </a:r>
          </a:p>
          <a:p>
            <a:pPr algn="ctr"/>
            <a:r>
              <a:rPr lang="es-ES" sz="4800" b="1" dirty="0" smtClean="0">
                <a:solidFill>
                  <a:schemeClr val="bg1"/>
                </a:solidFill>
              </a:rPr>
              <a:t>8</a:t>
            </a:r>
            <a:r>
              <a:rPr lang="es-ES" sz="4400" b="1" dirty="0" smtClean="0">
                <a:solidFill>
                  <a:schemeClr val="bg1"/>
                </a:solidFill>
              </a:rPr>
              <a:t> </a:t>
            </a:r>
            <a:r>
              <a:rPr lang="es-ES" sz="3200" b="1" dirty="0" smtClean="0">
                <a:solidFill>
                  <a:schemeClr val="bg1"/>
                </a:solidFill>
              </a:rPr>
              <a:t>días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16" name="15 Estrella de 7 puntas"/>
          <p:cNvSpPr/>
          <p:nvPr/>
        </p:nvSpPr>
        <p:spPr>
          <a:xfrm>
            <a:off x="1447800" y="3886200"/>
            <a:ext cx="3200400" cy="2590800"/>
          </a:xfrm>
          <a:prstGeom prst="star7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676400" y="4724400"/>
            <a:ext cx="251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Panamá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9 </a:t>
            </a:r>
            <a:r>
              <a:rPr lang="es-ES" sz="3200" b="1" dirty="0" smtClean="0">
                <a:solidFill>
                  <a:schemeClr val="bg1"/>
                </a:solidFill>
              </a:rPr>
              <a:t>días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almanza88.files.wordpress.com/2010/05/exportac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876800" cy="4876800"/>
          </a:xfrm>
          <a:prstGeom prst="rect">
            <a:avLst/>
          </a:prstGeom>
          <a:noFill/>
        </p:spPr>
      </p:pic>
      <p:pic>
        <p:nvPicPr>
          <p:cNvPr id="6" name="Picture 4" descr="http://iso90.files.wordpress.com/2010/11/tiempo2.jpg"/>
          <p:cNvPicPr>
            <a:picLocks noChangeAspect="1" noChangeArrowheads="1"/>
          </p:cNvPicPr>
          <p:nvPr/>
        </p:nvPicPr>
        <p:blipFill>
          <a:blip r:embed="rId4" cstate="print">
            <a:lum contrast="46000"/>
          </a:blip>
          <a:srcRect/>
          <a:stretch>
            <a:fillRect/>
          </a:stretch>
        </p:blipFill>
        <p:spPr bwMode="auto">
          <a:xfrm>
            <a:off x="2133600" y="3276600"/>
            <a:ext cx="1219200" cy="1190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CuadroTexto"/>
          <p:cNvSpPr txBox="1"/>
          <p:nvPr/>
        </p:nvSpPr>
        <p:spPr>
          <a:xfrm>
            <a:off x="2362200" y="304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b="1" dirty="0" smtClean="0">
                <a:solidFill>
                  <a:srgbClr val="0070C0"/>
                </a:solidFill>
                <a:latin typeface="Lydian"/>
              </a:rPr>
              <a:t>Tiempo de  Importación </a:t>
            </a:r>
            <a:endParaRPr lang="es-DO" sz="36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876800" y="1693277"/>
            <a:ext cx="38862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preparaci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documentos</a:t>
            </a:r>
          </a:p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Aduanas y controles t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cnicos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puertos y manejo terminal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días transporte interno y manipulación </a:t>
            </a: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62200" y="3352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800" b="1" dirty="0" smtClean="0">
                <a:solidFill>
                  <a:srgbClr val="FF0000"/>
                </a:solidFill>
              </a:rPr>
              <a:t>10</a:t>
            </a:r>
            <a:endParaRPr lang="es-DO" sz="48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9600" y="6400800"/>
            <a:ext cx="36576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dinero-internet-plus.com/wp-content/uploads/2010/04/tiempo_dinero_nicho_de_negoc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7777" y="1447800"/>
            <a:ext cx="3722623" cy="3657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2438400" y="3048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10 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 República Dominicana  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43200" y="52578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20 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       Latinoamérica 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800" y="28194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11días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  OCDE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6581001"/>
            <a:ext cx="35814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3124200" y="228600"/>
            <a:ext cx="632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Líderes del Caribe y Latinoamérica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4" name="3 Preparación"/>
          <p:cNvSpPr/>
          <p:nvPr/>
        </p:nvSpPr>
        <p:spPr>
          <a:xfrm>
            <a:off x="2438400" y="1981200"/>
            <a:ext cx="2362200" cy="2057400"/>
          </a:xfrm>
          <a:prstGeom prst="flowChartPrepar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Preparación"/>
          <p:cNvSpPr/>
          <p:nvPr/>
        </p:nvSpPr>
        <p:spPr>
          <a:xfrm>
            <a:off x="3505200" y="3962400"/>
            <a:ext cx="2286000" cy="17526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Preparación"/>
          <p:cNvSpPr/>
          <p:nvPr/>
        </p:nvSpPr>
        <p:spPr>
          <a:xfrm>
            <a:off x="1143000" y="3962400"/>
            <a:ext cx="2362200" cy="1828800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743200" y="24384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Panamá </a:t>
            </a:r>
            <a:r>
              <a:rPr lang="es-ES" sz="3600" b="1" dirty="0" smtClean="0">
                <a:solidFill>
                  <a:schemeClr val="bg1"/>
                </a:solidFill>
              </a:rPr>
              <a:t>9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24000" y="41148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El </a:t>
            </a:r>
            <a:r>
              <a:rPr lang="es-ES" sz="2800" b="1" dirty="0" smtClean="0">
                <a:solidFill>
                  <a:schemeClr val="bg1"/>
                </a:solidFill>
              </a:rPr>
              <a:t>Salvador10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810000" y="43434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RD 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10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867400" y="57912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81200" y="381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b="1" dirty="0" smtClean="0">
                <a:solidFill>
                  <a:srgbClr val="0070C0"/>
                </a:solidFill>
                <a:latin typeface="Lydian"/>
              </a:rPr>
              <a:t>Costo de  Exportación </a:t>
            </a:r>
            <a:endParaRPr lang="es-DO" sz="36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95800" y="1507123"/>
            <a:ext cx="3505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US$215 preparaci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documentos</a:t>
            </a:r>
          </a:p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US125 Aduanas y controles t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cnicos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US$400 puertos y manejo terminal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US$300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transporte interno y manipulación </a:t>
            </a: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5800" y="6324600"/>
            <a:ext cx="3810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81000" y="1524000"/>
            <a:ext cx="1905000" cy="1964724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" name="Picture 2" descr="http://sigmasanroman.com/imatges/cost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514600"/>
            <a:ext cx="3429000" cy="3321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13 Rectángulo"/>
          <p:cNvSpPr/>
          <p:nvPr/>
        </p:nvSpPr>
        <p:spPr>
          <a:xfrm>
            <a:off x="306050" y="2362200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200" b="1" dirty="0" smtClean="0"/>
              <a:t>US$1,040</a:t>
            </a:r>
            <a:endParaRPr lang="es-DO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2438400" y="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Líderes del Caribe y Latinoamérica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4" name="3 Paralelogramo"/>
          <p:cNvSpPr/>
          <p:nvPr/>
        </p:nvSpPr>
        <p:spPr>
          <a:xfrm>
            <a:off x="3200400" y="1752600"/>
            <a:ext cx="3429000" cy="137160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Paralelogramo"/>
          <p:cNvSpPr/>
          <p:nvPr/>
        </p:nvSpPr>
        <p:spPr>
          <a:xfrm>
            <a:off x="1371600" y="3124200"/>
            <a:ext cx="3276600" cy="1295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429000" y="1828800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Panamá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3600" b="1" dirty="0" smtClean="0">
                <a:solidFill>
                  <a:schemeClr val="bg1"/>
                </a:solidFill>
              </a:rPr>
              <a:t>US$615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00200" y="3200400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Guyana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3600" b="1" dirty="0" smtClean="0">
                <a:solidFill>
                  <a:schemeClr val="bg1"/>
                </a:solidFill>
              </a:rPr>
              <a:t>US$730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9" name="8 Paralelogramo"/>
          <p:cNvSpPr/>
          <p:nvPr/>
        </p:nvSpPr>
        <p:spPr>
          <a:xfrm>
            <a:off x="3429000" y="4419600"/>
            <a:ext cx="3276600" cy="1295400"/>
          </a:xfrm>
          <a:prstGeom prst="parallelogram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733800" y="4495800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Chile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3600" b="1" dirty="0" smtClean="0">
                <a:solidFill>
                  <a:schemeClr val="bg1"/>
                </a:solidFill>
              </a:rPr>
              <a:t>US$795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14" name="13 Paralelogramo"/>
          <p:cNvSpPr/>
          <p:nvPr/>
        </p:nvSpPr>
        <p:spPr>
          <a:xfrm>
            <a:off x="1066800" y="5638800"/>
            <a:ext cx="3276600" cy="1219200"/>
          </a:xfrm>
          <a:prstGeom prst="parallelogram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1295400" y="5596116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El Salvador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3600" b="1" dirty="0" smtClean="0">
                <a:solidFill>
                  <a:schemeClr val="bg1"/>
                </a:solidFill>
              </a:rPr>
              <a:t>US$845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67200" y="64008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4600" y="457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b="1" dirty="0" smtClean="0">
                <a:solidFill>
                  <a:srgbClr val="0070C0"/>
                </a:solidFill>
                <a:latin typeface="Lydian"/>
              </a:rPr>
              <a:t>Costo de  Importación </a:t>
            </a:r>
            <a:endParaRPr lang="es-DO" sz="36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95800" y="1507123"/>
            <a:ext cx="3429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US$240 preparaci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documentos</a:t>
            </a:r>
          </a:p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US$150 Aduanas y controles t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cnicos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US$460 puertos y manejo terminal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US$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</a:t>
            </a: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transporte interno y manipulación </a:t>
            </a: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81000" y="1371600"/>
            <a:ext cx="2209800" cy="2057400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" name="Picture 2" descr="http://sigmasanroman.com/imatges/cost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362200"/>
            <a:ext cx="3429000" cy="3321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8 Rectángulo"/>
          <p:cNvSpPr/>
          <p:nvPr/>
        </p:nvSpPr>
        <p:spPr>
          <a:xfrm>
            <a:off x="304800" y="2209800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 smtClean="0">
                <a:solidFill>
                  <a:schemeClr val="bg1"/>
                </a:solidFill>
              </a:rPr>
              <a:t>US$1,150</a:t>
            </a:r>
            <a:endParaRPr lang="es-DO" sz="36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5800" y="6400800"/>
            <a:ext cx="35814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3429000" y="0"/>
            <a:ext cx="571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Líderes del Caribe y Latinoamérica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4" name="3 Preparación"/>
          <p:cNvSpPr/>
          <p:nvPr/>
        </p:nvSpPr>
        <p:spPr>
          <a:xfrm>
            <a:off x="2743200" y="1371600"/>
            <a:ext cx="2362200" cy="2057400"/>
          </a:xfrm>
          <a:prstGeom prst="flowChartPrepar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Preparación"/>
          <p:cNvSpPr/>
          <p:nvPr/>
        </p:nvSpPr>
        <p:spPr>
          <a:xfrm>
            <a:off x="990600" y="2514600"/>
            <a:ext cx="2286000" cy="17526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Preparación"/>
          <p:cNvSpPr/>
          <p:nvPr/>
        </p:nvSpPr>
        <p:spPr>
          <a:xfrm>
            <a:off x="2743200" y="3429000"/>
            <a:ext cx="2362200" cy="1828800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reparación"/>
          <p:cNvSpPr/>
          <p:nvPr/>
        </p:nvSpPr>
        <p:spPr>
          <a:xfrm>
            <a:off x="762000" y="4267200"/>
            <a:ext cx="2438400" cy="1793570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Preparación"/>
          <p:cNvSpPr/>
          <p:nvPr/>
        </p:nvSpPr>
        <p:spPr>
          <a:xfrm>
            <a:off x="2667000" y="5105400"/>
            <a:ext cx="2438400" cy="175260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971800" y="1752600"/>
            <a:ext cx="1752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Guyana 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2800" b="1" dirty="0" smtClean="0">
                <a:solidFill>
                  <a:schemeClr val="bg1"/>
                </a:solidFill>
              </a:rPr>
              <a:t>US$745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8194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Chile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2800" b="1" dirty="0" smtClean="0">
                <a:solidFill>
                  <a:schemeClr val="bg1"/>
                </a:solidFill>
              </a:rPr>
              <a:t>US$795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48000" y="3429000"/>
            <a:ext cx="1752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El Salvador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2800" b="1" dirty="0" smtClean="0">
                <a:solidFill>
                  <a:schemeClr val="bg1"/>
                </a:solidFill>
              </a:rPr>
              <a:t>US$845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90600" y="46482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Perú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2800" b="1" dirty="0" smtClean="0">
                <a:solidFill>
                  <a:schemeClr val="bg1"/>
                </a:solidFill>
              </a:rPr>
              <a:t>US$880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971800" y="5334000"/>
            <a:ext cx="1752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Panamá </a:t>
            </a:r>
            <a:r>
              <a:rPr lang="es-ES" b="1" dirty="0" smtClean="0">
                <a:solidFill>
                  <a:schemeClr val="bg1"/>
                </a:solidFill>
              </a:rPr>
              <a:t>con </a:t>
            </a:r>
            <a:r>
              <a:rPr lang="es-ES" sz="2800" b="1" dirty="0" smtClean="0">
                <a:solidFill>
                  <a:schemeClr val="bg1"/>
                </a:solidFill>
              </a:rPr>
              <a:t>US$965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867400" y="57912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5679A-90E7-4947-A60E-88C3408A5C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2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257800" y="182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108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5257800" y="1752600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981200" y="3352800"/>
            <a:ext cx="685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5679A-90E7-4947-A60E-88C3408A5C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153400" y="403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38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http://www.yucatan.gob.mx/servicios/use_gob/docume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3276599" cy="3352800"/>
          </a:xfrm>
          <a:prstGeom prst="rect">
            <a:avLst/>
          </a:prstGeom>
          <a:noFill/>
        </p:spPr>
      </p:pic>
      <p:sp>
        <p:nvSpPr>
          <p:cNvPr id="5" name="4 Elipse"/>
          <p:cNvSpPr/>
          <p:nvPr/>
        </p:nvSpPr>
        <p:spPr>
          <a:xfrm rot="284981">
            <a:off x="2517027" y="4184786"/>
            <a:ext cx="1227632" cy="1071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5 CuadroTexto"/>
          <p:cNvSpPr txBox="1"/>
          <p:nvPr/>
        </p:nvSpPr>
        <p:spPr>
          <a:xfrm rot="173677">
            <a:off x="2840034" y="4280439"/>
            <a:ext cx="545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800" b="1" dirty="0" smtClean="0">
                <a:solidFill>
                  <a:srgbClr val="FF0000"/>
                </a:solidFill>
              </a:rPr>
              <a:t>6</a:t>
            </a:r>
            <a:endParaRPr lang="es-DO" sz="4800" b="1" dirty="0">
              <a:solidFill>
                <a:srgbClr val="FF0000"/>
              </a:solidFill>
            </a:endParaRPr>
          </a:p>
        </p:txBody>
      </p:sp>
      <p:sp>
        <p:nvSpPr>
          <p:cNvPr id="7" name="5 CuadroTexto"/>
          <p:cNvSpPr txBox="1">
            <a:spLocks noChangeArrowheads="1"/>
          </p:cNvSpPr>
          <p:nvPr/>
        </p:nvSpPr>
        <p:spPr bwMode="auto">
          <a:xfrm>
            <a:off x="609600" y="533400"/>
            <a:ext cx="8010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Documentos para Exportar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67200" y="2057400"/>
            <a:ext cx="487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chemeClr val="tx2"/>
                </a:solidFill>
              </a:rPr>
              <a:t> </a:t>
            </a:r>
            <a:r>
              <a:rPr lang="es-ES" b="1" dirty="0" smtClean="0">
                <a:solidFill>
                  <a:srgbClr val="0070C0"/>
                </a:solidFill>
              </a:rPr>
              <a:t>Conocimiento de Embarque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 Certificado de Origen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 Factura Comercial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Declaración Aduanera</a:t>
            </a:r>
          </a:p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Packing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list</a:t>
            </a: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ES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Reporte de pre-inspección del embarque</a:t>
            </a:r>
            <a:endParaRPr lang="es-DO" b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4800" y="63246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3124200" y="457200"/>
            <a:ext cx="70104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Líderes del Caribe</a:t>
            </a:r>
          </a:p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 y Latinoamérica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2057400" y="1676400"/>
            <a:ext cx="2438400" cy="2362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1219200" y="5181600"/>
            <a:ext cx="1371600" cy="1676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0" y="5181600"/>
            <a:ext cx="1219200" cy="1676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0" y="3048000"/>
            <a:ext cx="24384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Estados Unidos</a:t>
            </a:r>
          </a:p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documentos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752600" y="1981200"/>
            <a:ext cx="289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Panamá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</a:rPr>
              <a:t>documentos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2514600" y="5181600"/>
            <a:ext cx="1219200" cy="16764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3733800" y="5257800"/>
            <a:ext cx="1219200" cy="16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4876800" y="5257800"/>
            <a:ext cx="1295400" cy="16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25" name="24 Elipse"/>
          <p:cNvSpPr/>
          <p:nvPr/>
        </p:nvSpPr>
        <p:spPr>
          <a:xfrm>
            <a:off x="6172200" y="5257800"/>
            <a:ext cx="1447800" cy="16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0" y="54864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Trinidad </a:t>
            </a:r>
            <a:r>
              <a:rPr lang="es-ES" dirty="0" smtClean="0"/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219200" y="5384800"/>
            <a:ext cx="1219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St. Lucia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463800" y="55372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St. </a:t>
            </a:r>
            <a:r>
              <a:rPr lang="es-ES" sz="2000" b="1" dirty="0" err="1" smtClean="0">
                <a:solidFill>
                  <a:schemeClr val="bg1"/>
                </a:solidFill>
              </a:rPr>
              <a:t>Kitts</a:t>
            </a:r>
            <a:endParaRPr lang="es-E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733800" y="55626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Antigua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876800" y="55626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Bahamas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172200" y="55626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Nicaragua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</a:rPr>
              <a:t>5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772400" y="5181600"/>
            <a:ext cx="1371600" cy="6463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http://www.yucatan.gob.mx/servicios/use_gob/docume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3276599" cy="3352800"/>
          </a:xfrm>
          <a:prstGeom prst="rect">
            <a:avLst/>
          </a:prstGeom>
          <a:noFill/>
        </p:spPr>
      </p:pic>
      <p:sp>
        <p:nvSpPr>
          <p:cNvPr id="5" name="4 Elipse"/>
          <p:cNvSpPr/>
          <p:nvPr/>
        </p:nvSpPr>
        <p:spPr>
          <a:xfrm rot="284981">
            <a:off x="2517027" y="4184786"/>
            <a:ext cx="1227632" cy="1071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5 CuadroTexto"/>
          <p:cNvSpPr txBox="1"/>
          <p:nvPr/>
        </p:nvSpPr>
        <p:spPr>
          <a:xfrm rot="173677">
            <a:off x="2840034" y="4280439"/>
            <a:ext cx="545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800" b="1" dirty="0" smtClean="0">
                <a:solidFill>
                  <a:srgbClr val="FF0000"/>
                </a:solidFill>
              </a:rPr>
              <a:t>7</a:t>
            </a:r>
            <a:endParaRPr lang="es-DO" sz="4800" b="1" dirty="0">
              <a:solidFill>
                <a:srgbClr val="FF0000"/>
              </a:solidFill>
            </a:endParaRPr>
          </a:p>
        </p:txBody>
      </p:sp>
      <p:sp>
        <p:nvSpPr>
          <p:cNvPr id="7" name="5 CuadroTexto"/>
          <p:cNvSpPr txBox="1">
            <a:spLocks noChangeArrowheads="1"/>
          </p:cNvSpPr>
          <p:nvPr/>
        </p:nvSpPr>
        <p:spPr bwMode="auto">
          <a:xfrm>
            <a:off x="685800" y="609600"/>
            <a:ext cx="8010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70C0"/>
                </a:solidFill>
                <a:latin typeface="Lydian"/>
              </a:rPr>
              <a:t>Documentos para Importar</a:t>
            </a:r>
            <a:endParaRPr lang="es-ES_tradnl" sz="36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67200" y="1981200"/>
            <a:ext cx="487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chemeClr val="tx2"/>
                </a:solidFill>
              </a:rPr>
              <a:t> </a:t>
            </a:r>
            <a:r>
              <a:rPr lang="es-ES" sz="1600" b="1" dirty="0" smtClean="0">
                <a:solidFill>
                  <a:srgbClr val="0070C0"/>
                </a:solidFill>
              </a:rPr>
              <a:t>Conocimiento de Embarque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Orden de Liberación de la Carga 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Certificado de Origen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 Factura Comercial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Declaración  Única Aduanera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Packing</a:t>
            </a:r>
            <a:r>
              <a:rPr lang="es-ES" sz="1600" b="1" dirty="0" smtClean="0">
                <a:solidFill>
                  <a:srgbClr val="0070C0"/>
                </a:solidFill>
              </a:rPr>
              <a:t> </a:t>
            </a:r>
            <a:r>
              <a:rPr lang="es-ES" sz="1600" b="1" dirty="0" err="1" smtClean="0">
                <a:solidFill>
                  <a:srgbClr val="0070C0"/>
                </a:solidFill>
              </a:rPr>
              <a:t>list</a:t>
            </a: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70C0"/>
                </a:solidFill>
              </a:rPr>
              <a:t>Recibo de la terminal o tarja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600" b="1" dirty="0" smtClean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400" y="64008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685800" y="304800"/>
            <a:ext cx="8010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  <a:latin typeface="Lydian"/>
              </a:rPr>
              <a:t>Líderes del Caribe y Latinoamérica</a:t>
            </a:r>
            <a:endParaRPr lang="es-ES_tradnl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5" name="4 Triángulo rectángulo"/>
          <p:cNvSpPr/>
          <p:nvPr/>
        </p:nvSpPr>
        <p:spPr>
          <a:xfrm>
            <a:off x="5181600" y="1981200"/>
            <a:ext cx="3048000" cy="3733800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Triángulo rectángulo"/>
          <p:cNvSpPr/>
          <p:nvPr/>
        </p:nvSpPr>
        <p:spPr>
          <a:xfrm rot="10800000">
            <a:off x="1905000" y="1981200"/>
            <a:ext cx="3352800" cy="3657600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057400" y="20574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Panamá 4 </a:t>
            </a:r>
            <a:r>
              <a:rPr lang="es-ES" dirty="0" smtClean="0">
                <a:solidFill>
                  <a:schemeClr val="bg1"/>
                </a:solidFill>
              </a:rPr>
              <a:t>Documentos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181600" y="4343400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México 4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Documentos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Triángulo rectángulo"/>
          <p:cNvSpPr/>
          <p:nvPr/>
        </p:nvSpPr>
        <p:spPr>
          <a:xfrm>
            <a:off x="1905000" y="1981201"/>
            <a:ext cx="3429000" cy="3733800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473200" y="4419600"/>
            <a:ext cx="3276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San </a:t>
            </a:r>
            <a:r>
              <a:rPr lang="es-ES" sz="3600" b="1" dirty="0" err="1" smtClean="0">
                <a:solidFill>
                  <a:schemeClr val="bg1"/>
                </a:solidFill>
              </a:rPr>
              <a:t>Vincent</a:t>
            </a:r>
            <a:r>
              <a:rPr lang="es-ES" sz="3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sz="4000" b="1" dirty="0" smtClean="0">
                <a:solidFill>
                  <a:schemeClr val="bg1"/>
                </a:solidFill>
              </a:rPr>
              <a:t>4 </a:t>
            </a:r>
            <a:r>
              <a:rPr lang="es-ES" dirty="0" smtClean="0">
                <a:solidFill>
                  <a:schemeClr val="bg1"/>
                </a:solidFill>
              </a:rPr>
              <a:t>Documentos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4800" y="6324600"/>
            <a:ext cx="30480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almanza88.files.wordpress.com/2010/05/exportac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876800" cy="4876800"/>
          </a:xfrm>
          <a:prstGeom prst="rect">
            <a:avLst/>
          </a:prstGeom>
          <a:noFill/>
        </p:spPr>
      </p:pic>
      <p:pic>
        <p:nvPicPr>
          <p:cNvPr id="6" name="Picture 4" descr="http://iso90.files.wordpress.com/2010/11/tiempo2.jpg"/>
          <p:cNvPicPr>
            <a:picLocks noChangeAspect="1" noChangeArrowheads="1"/>
          </p:cNvPicPr>
          <p:nvPr/>
        </p:nvPicPr>
        <p:blipFill>
          <a:blip r:embed="rId4" cstate="print">
            <a:lum contrast="46000"/>
          </a:blip>
          <a:srcRect/>
          <a:stretch>
            <a:fillRect/>
          </a:stretch>
        </p:blipFill>
        <p:spPr bwMode="auto">
          <a:xfrm>
            <a:off x="2133600" y="3276600"/>
            <a:ext cx="1219200" cy="1190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CuadroTexto"/>
          <p:cNvSpPr txBox="1"/>
          <p:nvPr/>
        </p:nvSpPr>
        <p:spPr>
          <a:xfrm>
            <a:off x="2133600" y="304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4000" b="1" dirty="0" smtClean="0">
                <a:solidFill>
                  <a:srgbClr val="0070C0"/>
                </a:solidFill>
                <a:latin typeface="Lydian"/>
              </a:rPr>
              <a:t>Tiempo de  Exportación </a:t>
            </a:r>
            <a:endParaRPr lang="es-DO" sz="4000" b="1" dirty="0">
              <a:solidFill>
                <a:srgbClr val="0070C0"/>
              </a:solidFill>
              <a:latin typeface="Lydian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876800" y="1693277"/>
            <a:ext cx="38862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preparaci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documentos</a:t>
            </a:r>
          </a:p>
          <a:p>
            <a:pPr marL="280988" marR="0" lvl="0" indent="-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Aduanas y controles t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cnicos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d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puertos y manejo terminal</a:t>
            </a: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0988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80988" algn="l"/>
              </a:tabLst>
            </a:pPr>
            <a:r>
              <a:rPr lang="es-E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días transporte interno y manipulación </a:t>
            </a:r>
            <a:endParaRPr kumimoji="0" lang="es-ES" sz="2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62200" y="3352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5400" b="1" dirty="0" smtClean="0">
                <a:solidFill>
                  <a:srgbClr val="FF0000"/>
                </a:solidFill>
              </a:rPr>
              <a:t> 8</a:t>
            </a:r>
            <a:endParaRPr lang="es-DO" sz="5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81000" y="6400800"/>
            <a:ext cx="36576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2011,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eocharlie.com/blog/wp-content/uploads/2008/05/tiempo-din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00200"/>
            <a:ext cx="3455788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CuadroTexto"/>
          <p:cNvSpPr txBox="1"/>
          <p:nvPr/>
        </p:nvSpPr>
        <p:spPr>
          <a:xfrm>
            <a:off x="2057400" y="2286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8 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 República Dominicana  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3600" y="54102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18 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       Latinoamérica </a:t>
            </a:r>
            <a:endParaRPr lang="es-ES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esamuelm.files.wordpress.com/2009/01/tiempo-real-y-la-internet.jpg?w=236&amp;h=3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371600"/>
            <a:ext cx="1123951" cy="1066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esamuelm.files.wordpress.com/2009/01/tiempo-real-y-la-internet.jpg?w=236&amp;h=3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191000"/>
            <a:ext cx="1123951" cy="1066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esamuelm.files.wordpress.com/2009/01/tiempo-real-y-la-internet.jpg?w=236&amp;h=3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95600"/>
            <a:ext cx="1123951" cy="10668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CuadroTexto"/>
          <p:cNvSpPr txBox="1"/>
          <p:nvPr/>
        </p:nvSpPr>
        <p:spPr>
          <a:xfrm>
            <a:off x="0" y="28956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11días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     OCDE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6581001"/>
            <a:ext cx="3581400" cy="2769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Fuente: Informe </a:t>
            </a:r>
            <a:r>
              <a:rPr lang="es-DO" sz="1200" b="1" dirty="0" err="1" smtClean="0">
                <a:solidFill>
                  <a:schemeClr val="tx2">
                    <a:lumMod val="75000"/>
                  </a:schemeClr>
                </a:solidFill>
              </a:rPr>
              <a:t>Doing</a:t>
            </a:r>
            <a:r>
              <a:rPr lang="es-DO" sz="1200" b="1" dirty="0" smtClean="0">
                <a:solidFill>
                  <a:schemeClr val="tx2">
                    <a:lumMod val="75000"/>
                  </a:schemeClr>
                </a:solidFill>
              </a:rPr>
              <a:t> Business 2012, Banco Mundial </a:t>
            </a:r>
            <a:endParaRPr lang="es-DO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10142</TotalTime>
  <Words>1017</Words>
  <Application>Microsoft Office PowerPoint</Application>
  <PresentationFormat>Presentación en pantalla (4:3)</PresentationFormat>
  <Paragraphs>169</Paragraphs>
  <Slides>18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CNC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maria</cp:lastModifiedBy>
  <cp:revision>1193</cp:revision>
  <dcterms:created xsi:type="dcterms:W3CDTF">2009-06-03T14:15:58Z</dcterms:created>
  <dcterms:modified xsi:type="dcterms:W3CDTF">2011-11-21T16:22:22Z</dcterms:modified>
</cp:coreProperties>
</file>